
<file path=[Content_Types].xml><?xml version="1.0" encoding="utf-8"?>
<Types xmlns="http://schemas.openxmlformats.org/package/2006/content-types">
  <Default Extension="bin" ContentType="image/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31CED0-4DEF-4E59-A53F-463EE4D45C15}" v="33" dt="2025-06-25T09:25:30.2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3" d="100"/>
          <a:sy n="53" d="100"/>
        </p:scale>
        <p:origin x="748"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824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55372"/>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sp>
        <p:nvSpPr>
          <p:cNvPr id="4" name="Text 0"/>
          <p:cNvSpPr/>
          <p:nvPr/>
        </p:nvSpPr>
        <p:spPr>
          <a:xfrm>
            <a:off x="5806440" y="2084832"/>
            <a:ext cx="8010144" cy="2039112"/>
          </a:xfrm>
          <a:prstGeom prst="rect">
            <a:avLst/>
          </a:prstGeom>
          <a:noFill/>
          <a:ln/>
        </p:spPr>
        <p:txBody>
          <a:bodyPr wrap="square" lIns="0" tIns="0" rIns="0" bIns="0" rtlCol="0" anchor="ctr"/>
          <a:lstStyle/>
          <a:p>
            <a:pPr marL="0" indent="0" algn="l">
              <a:lnSpc>
                <a:spcPts val="8010"/>
              </a:lnSpc>
              <a:buNone/>
            </a:pPr>
            <a:r>
              <a:rPr lang="en-US" sz="6410" dirty="0">
                <a:solidFill>
                  <a:srgbClr val="00170F"/>
                </a:solidFill>
                <a:latin typeface="阿里妈妈数黑体-AlimamaShuHeiTi-Bold" pitchFamily="34" charset="0"/>
                <a:ea typeface="阿里妈妈数黑体-AlimamaShuHeiTi-Bold" pitchFamily="34" charset="-122"/>
                <a:cs typeface="阿里妈妈数黑体-AlimamaShuHeiTi-Bold" pitchFamily="34" charset="-120"/>
              </a:rPr>
              <a:t>Smart Sorting Project</a:t>
            </a:r>
            <a:endParaRPr lang="en-US" sz="6410" dirty="0"/>
          </a:p>
        </p:txBody>
      </p:sp>
      <p:sp>
        <p:nvSpPr>
          <p:cNvPr id="5" name="Text 1"/>
          <p:cNvSpPr/>
          <p:nvPr/>
        </p:nvSpPr>
        <p:spPr>
          <a:xfrm>
            <a:off x="5806440" y="4379976"/>
            <a:ext cx="8010144" cy="3103666"/>
          </a:xfrm>
          <a:prstGeom prst="rect">
            <a:avLst/>
          </a:prstGeom>
          <a:noFill/>
          <a:ln/>
        </p:spPr>
        <p:txBody>
          <a:bodyPr wrap="square" lIns="0" tIns="0" rIns="0" bIns="0" rtlCol="0" anchor="ctr"/>
          <a:lstStyle/>
          <a:p>
            <a:pPr marL="0" indent="0" algn="l">
              <a:lnSpc>
                <a:spcPts val="2970"/>
              </a:lnSpc>
              <a:buNone/>
            </a:pPr>
            <a:r>
              <a:rPr lang="en-US" sz="2000" dirty="0">
                <a:solidFill>
                  <a:srgbClr val="202020"/>
                </a:solidFill>
                <a:latin typeface="思源黑体-思源黑体-Medium" pitchFamily="34" charset="0"/>
                <a:ea typeface="思源黑体-思源黑体-Medium" pitchFamily="34" charset="-122"/>
                <a:cs typeface="思源黑体-思源黑体-Medium" pitchFamily="34" charset="-120"/>
              </a:rPr>
              <a:t>The Smart Sorting project utilizes transfer learning techniques to identify rotten fruits and vegetables. This innovative approach aims to enhance food quality control and reduce waste in agricultural supply chains.</a:t>
            </a:r>
          </a:p>
          <a:p>
            <a:pPr marL="0" indent="0" algn="l">
              <a:lnSpc>
                <a:spcPts val="2970"/>
              </a:lnSpc>
              <a:buNone/>
            </a:pPr>
            <a:r>
              <a:rPr lang="en-US" sz="2400" b="1" dirty="0"/>
              <a:t>Team Members</a:t>
            </a:r>
            <a:r>
              <a:rPr lang="en-US" sz="2000" b="1" dirty="0"/>
              <a:t>:</a:t>
            </a:r>
          </a:p>
          <a:p>
            <a:pPr marL="0" indent="0" algn="l">
              <a:lnSpc>
                <a:spcPts val="2970"/>
              </a:lnSpc>
              <a:buNone/>
            </a:pPr>
            <a:r>
              <a:rPr lang="en-US" sz="2000" dirty="0"/>
              <a:t>    Challa Madhav    </a:t>
            </a:r>
          </a:p>
          <a:p>
            <a:pPr marL="0" indent="0" algn="l">
              <a:lnSpc>
                <a:spcPts val="2970"/>
              </a:lnSpc>
              <a:buNone/>
            </a:pPr>
            <a:r>
              <a:rPr lang="en-US" sz="2000" dirty="0"/>
              <a:t>    Bommidi Yamini</a:t>
            </a:r>
          </a:p>
          <a:p>
            <a:pPr marL="0" indent="0" algn="l">
              <a:lnSpc>
                <a:spcPts val="2970"/>
              </a:lnSpc>
              <a:buNone/>
            </a:pPr>
            <a:r>
              <a:rPr lang="en-US" sz="2000" dirty="0"/>
              <a:t>    Bobbili Lahya Priya</a:t>
            </a:r>
          </a:p>
          <a:p>
            <a:pPr marL="0" indent="0" algn="l">
              <a:lnSpc>
                <a:spcPts val="2970"/>
              </a:lnSpc>
              <a:buNone/>
            </a:pPr>
            <a:r>
              <a:rPr lang="en-US" sz="2000" dirty="0"/>
              <a:t>    Boyina Jahnavi</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pic>
        <p:nvPicPr>
          <p:cNvPr id="4" name="Image 2" descr="preencoded.png"/>
          <p:cNvPicPr>
            <a:picLocks noChangeAspect="1"/>
          </p:cNvPicPr>
          <p:nvPr/>
        </p:nvPicPr>
        <p:blipFill>
          <a:blip r:embed="rId5"/>
          <a:stretch>
            <a:fillRect/>
          </a:stretch>
        </p:blipFill>
        <p:spPr>
          <a:xfrm>
            <a:off x="9683496" y="4700016"/>
            <a:ext cx="457200" cy="493776"/>
          </a:xfrm>
          <a:prstGeom prst="rect">
            <a:avLst/>
          </a:prstGeom>
        </p:spPr>
      </p:pic>
      <p:pic>
        <p:nvPicPr>
          <p:cNvPr id="5" name="Image 3" descr="preencoded.png"/>
          <p:cNvPicPr>
            <a:picLocks noChangeAspect="1"/>
          </p:cNvPicPr>
          <p:nvPr/>
        </p:nvPicPr>
        <p:blipFill>
          <a:blip r:embed="rId5"/>
          <a:stretch>
            <a:fillRect/>
          </a:stretch>
        </p:blipFill>
        <p:spPr>
          <a:xfrm>
            <a:off x="5257800" y="4700016"/>
            <a:ext cx="457200" cy="493776"/>
          </a:xfrm>
          <a:prstGeom prst="rect">
            <a:avLst/>
          </a:prstGeom>
        </p:spPr>
      </p:pic>
      <p:pic>
        <p:nvPicPr>
          <p:cNvPr id="6" name="Image 4" descr="preencoded.png"/>
          <p:cNvPicPr>
            <a:picLocks noChangeAspect="1"/>
          </p:cNvPicPr>
          <p:nvPr/>
        </p:nvPicPr>
        <p:blipFill>
          <a:blip r:embed="rId5"/>
          <a:stretch>
            <a:fillRect/>
          </a:stretch>
        </p:blipFill>
        <p:spPr>
          <a:xfrm>
            <a:off x="841248" y="4700016"/>
            <a:ext cx="457200" cy="493776"/>
          </a:xfrm>
          <a:prstGeom prst="rect">
            <a:avLst/>
          </a:prstGeom>
        </p:spPr>
      </p:pic>
      <p:sp>
        <p:nvSpPr>
          <p:cNvPr id="7" name="Text 0"/>
          <p:cNvSpPr/>
          <p:nvPr/>
        </p:nvSpPr>
        <p:spPr>
          <a:xfrm>
            <a:off x="10460736" y="4736592"/>
            <a:ext cx="3337560" cy="740664"/>
          </a:xfrm>
          <a:prstGeom prst="rect">
            <a:avLst/>
          </a:prstGeom>
          <a:noFill/>
          <a:ln/>
        </p:spPr>
        <p:txBody>
          <a:bodyPr wrap="square" lIns="0" tIns="0" rIns="0" bIns="0" rtlCol="0" anchor="ctr"/>
          <a:lstStyle/>
          <a:p>
            <a:pPr marL="0" indent="0" algn="l">
              <a:lnSpc>
                <a:spcPts val="2900"/>
              </a:lnSpc>
              <a:buNone/>
            </a:pPr>
            <a:r>
              <a:rPr lang="en-US" sz="2320" dirty="0">
                <a:solidFill>
                  <a:srgbClr val="202020"/>
                </a:solidFill>
                <a:latin typeface="阿里妈妈数黑体-AlimamaShuHeiTi-Bold" pitchFamily="34" charset="0"/>
                <a:ea typeface="阿里妈妈数黑体-AlimamaShuHeiTi-Bold" pitchFamily="34" charset="-122"/>
                <a:cs typeface="阿里妈妈数黑体-AlimamaShuHeiTi-Bold" pitchFamily="34" charset="-120"/>
              </a:rPr>
              <a:t>Technological Approach</a:t>
            </a:r>
            <a:endParaRPr lang="en-US" sz="2320" dirty="0"/>
          </a:p>
        </p:txBody>
      </p:sp>
      <p:sp>
        <p:nvSpPr>
          <p:cNvPr id="8" name="Text 1"/>
          <p:cNvSpPr/>
          <p:nvPr/>
        </p:nvSpPr>
        <p:spPr>
          <a:xfrm>
            <a:off x="9848088" y="4727448"/>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333333"/>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9" name="Text 2"/>
          <p:cNvSpPr/>
          <p:nvPr/>
        </p:nvSpPr>
        <p:spPr>
          <a:xfrm>
            <a:off x="6035040" y="5248656"/>
            <a:ext cx="3337560" cy="1133856"/>
          </a:xfrm>
          <a:prstGeom prst="rect">
            <a:avLst/>
          </a:prstGeom>
          <a:noFill/>
          <a:ln/>
        </p:spPr>
        <p:txBody>
          <a:bodyPr wrap="square" lIns="0" tIns="0" rIns="0" bIns="0" rtlCol="0" anchor="ctr"/>
          <a:lstStyle/>
          <a:p>
            <a:pPr marL="0" indent="0" algn="l">
              <a:lnSpc>
                <a:spcPts val="2970"/>
              </a:lnSpc>
              <a:buNone/>
            </a:pPr>
            <a:r>
              <a:rPr lang="en-US" sz="1850" dirty="0">
                <a:solidFill>
                  <a:srgbClr val="202020"/>
                </a:solidFill>
                <a:latin typeface="思源黑体-思源黑体-Medium" pitchFamily="34" charset="0"/>
                <a:ea typeface="思源黑体-思源黑体-Medium" pitchFamily="34" charset="-122"/>
                <a:cs typeface="思源黑体-思源黑体-Medium" pitchFamily="34" charset="-120"/>
              </a:rPr>
              <a:t>Contributing to sustainable practices by reducing food waste.</a:t>
            </a:r>
            <a:endParaRPr lang="en-US" sz="1850" dirty="0"/>
          </a:p>
        </p:txBody>
      </p:sp>
      <p:sp>
        <p:nvSpPr>
          <p:cNvPr id="10" name="Text 3"/>
          <p:cNvSpPr/>
          <p:nvPr/>
        </p:nvSpPr>
        <p:spPr>
          <a:xfrm>
            <a:off x="5422392" y="4727448"/>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333333"/>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11" name="Text 4"/>
          <p:cNvSpPr/>
          <p:nvPr/>
        </p:nvSpPr>
        <p:spPr>
          <a:xfrm>
            <a:off x="996696" y="4727448"/>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333333"/>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2" name="Text 5"/>
          <p:cNvSpPr/>
          <p:nvPr/>
        </p:nvSpPr>
        <p:spPr>
          <a:xfrm>
            <a:off x="10460736" y="5614416"/>
            <a:ext cx="3337560" cy="1133856"/>
          </a:xfrm>
          <a:prstGeom prst="rect">
            <a:avLst/>
          </a:prstGeom>
          <a:noFill/>
          <a:ln/>
        </p:spPr>
        <p:txBody>
          <a:bodyPr wrap="square" lIns="0" tIns="0" rIns="0" bIns="0" rtlCol="0" anchor="ctr"/>
          <a:lstStyle/>
          <a:p>
            <a:pPr marL="0" indent="0" algn="l">
              <a:lnSpc>
                <a:spcPts val="2970"/>
              </a:lnSpc>
              <a:buNone/>
            </a:pPr>
            <a:r>
              <a:rPr lang="en-US" sz="1850" dirty="0">
                <a:solidFill>
                  <a:srgbClr val="202020"/>
                </a:solidFill>
                <a:latin typeface="思源黑体-思源黑体-Medium" pitchFamily="34" charset="0"/>
                <a:ea typeface="思源黑体-思源黑体-Medium" pitchFamily="34" charset="-122"/>
                <a:cs typeface="思源黑体-思源黑体-Medium" pitchFamily="34" charset="-120"/>
              </a:rPr>
              <a:t>Using transfer learning with pre-trained models for accuracy.</a:t>
            </a:r>
            <a:endParaRPr lang="en-US" sz="1850" dirty="0"/>
          </a:p>
        </p:txBody>
      </p:sp>
      <p:sp>
        <p:nvSpPr>
          <p:cNvPr id="13" name="Text 6"/>
          <p:cNvSpPr/>
          <p:nvPr/>
        </p:nvSpPr>
        <p:spPr>
          <a:xfrm>
            <a:off x="832104" y="345643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00170F"/>
                </a:solidFill>
                <a:latin typeface="阿里妈妈数黑体-AlimamaShuHeiTi-Bold" pitchFamily="34" charset="0"/>
                <a:ea typeface="阿里妈妈数黑体-AlimamaShuHeiTi-Bold" pitchFamily="34" charset="-122"/>
                <a:cs typeface="阿里妈妈数黑体-AlimamaShuHeiTi-Bold" pitchFamily="34" charset="-120"/>
              </a:rPr>
              <a:t>Project Overview</a:t>
            </a:r>
            <a:endParaRPr lang="en-US" sz="4640" dirty="0"/>
          </a:p>
        </p:txBody>
      </p:sp>
      <p:sp>
        <p:nvSpPr>
          <p:cNvPr id="14" name="Text 7"/>
          <p:cNvSpPr/>
          <p:nvPr/>
        </p:nvSpPr>
        <p:spPr>
          <a:xfrm>
            <a:off x="1609344" y="5248656"/>
            <a:ext cx="3337560" cy="1133856"/>
          </a:xfrm>
          <a:prstGeom prst="rect">
            <a:avLst/>
          </a:prstGeom>
          <a:noFill/>
          <a:ln/>
        </p:spPr>
        <p:txBody>
          <a:bodyPr wrap="square" lIns="0" tIns="0" rIns="0" bIns="0" rtlCol="0" anchor="ctr"/>
          <a:lstStyle/>
          <a:p>
            <a:pPr marL="0" indent="0" algn="l">
              <a:lnSpc>
                <a:spcPts val="2970"/>
              </a:lnSpc>
              <a:buNone/>
            </a:pPr>
            <a:r>
              <a:rPr lang="en-US" sz="1850" dirty="0">
                <a:solidFill>
                  <a:srgbClr val="202020"/>
                </a:solidFill>
                <a:latin typeface="思源黑体-思源黑体-Medium" pitchFamily="34" charset="0"/>
                <a:ea typeface="思源黑体-思源黑体-Medium" pitchFamily="34" charset="-122"/>
                <a:cs typeface="思源黑体-思源黑体-Medium" pitchFamily="34" charset="-120"/>
              </a:rPr>
              <a:t>Develop an automated system to classify fresh produce as rotten or fresh.</a:t>
            </a:r>
            <a:endParaRPr lang="en-US" sz="1850" dirty="0"/>
          </a:p>
        </p:txBody>
      </p:sp>
      <p:sp>
        <p:nvSpPr>
          <p:cNvPr id="15" name="Text 8"/>
          <p:cNvSpPr/>
          <p:nvPr/>
        </p:nvSpPr>
        <p:spPr>
          <a:xfrm>
            <a:off x="6035040" y="4736592"/>
            <a:ext cx="3337560" cy="374904"/>
          </a:xfrm>
          <a:prstGeom prst="rect">
            <a:avLst/>
          </a:prstGeom>
          <a:noFill/>
          <a:ln/>
        </p:spPr>
        <p:txBody>
          <a:bodyPr wrap="none" lIns="0" tIns="0" rIns="0" bIns="0" rtlCol="0" anchor="ctr"/>
          <a:lstStyle/>
          <a:p>
            <a:pPr marL="0" indent="0" algn="l">
              <a:lnSpc>
                <a:spcPts val="2900"/>
              </a:lnSpc>
              <a:buNone/>
            </a:pPr>
            <a:r>
              <a:rPr lang="en-US" sz="2320" dirty="0">
                <a:solidFill>
                  <a:srgbClr val="202020"/>
                </a:solidFill>
                <a:latin typeface="阿里妈妈数黑体-AlimamaShuHeiTi-Bold" pitchFamily="34" charset="0"/>
                <a:ea typeface="阿里妈妈数黑体-AlimamaShuHeiTi-Bold" pitchFamily="34" charset="-122"/>
                <a:cs typeface="阿里妈妈数黑体-AlimamaShuHeiTi-Bold" pitchFamily="34" charset="-120"/>
              </a:rPr>
              <a:t>Significance</a:t>
            </a:r>
            <a:endParaRPr lang="en-US" sz="2320" dirty="0"/>
          </a:p>
        </p:txBody>
      </p:sp>
      <p:sp>
        <p:nvSpPr>
          <p:cNvPr id="16" name="Text 9"/>
          <p:cNvSpPr/>
          <p:nvPr/>
        </p:nvSpPr>
        <p:spPr>
          <a:xfrm>
            <a:off x="1609344" y="4736592"/>
            <a:ext cx="3337560" cy="374904"/>
          </a:xfrm>
          <a:prstGeom prst="rect">
            <a:avLst/>
          </a:prstGeom>
          <a:noFill/>
          <a:ln/>
        </p:spPr>
        <p:txBody>
          <a:bodyPr wrap="none" lIns="0" tIns="0" rIns="0" bIns="0" rtlCol="0" anchor="ctr"/>
          <a:lstStyle/>
          <a:p>
            <a:pPr marL="0" indent="0" algn="l">
              <a:lnSpc>
                <a:spcPts val="2900"/>
              </a:lnSpc>
              <a:buNone/>
            </a:pPr>
            <a:r>
              <a:rPr lang="en-US" sz="2320" dirty="0">
                <a:solidFill>
                  <a:srgbClr val="202020"/>
                </a:solidFill>
                <a:latin typeface="阿里妈妈数黑体-AlimamaShuHeiTi-Bold" pitchFamily="34" charset="0"/>
                <a:ea typeface="阿里妈妈数黑体-AlimamaShuHeiTi-Bold" pitchFamily="34" charset="-122"/>
                <a:cs typeface="阿里妈妈数黑体-AlimamaShuHeiTi-Bold" pitchFamily="34" charset="-120"/>
              </a:rPr>
              <a:t>Objective and Goals</a:t>
            </a:r>
            <a:endParaRPr lang="en-US" sz="232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 y="-96252"/>
            <a:ext cx="14630400" cy="9345168"/>
          </a:xfrm>
          <a:prstGeom prst="rect">
            <a:avLst/>
          </a:prstGeom>
        </p:spPr>
      </p:pic>
      <p:pic>
        <p:nvPicPr>
          <p:cNvPr id="3" name="Image 1" descr="preencoded.png"/>
          <p:cNvPicPr>
            <a:picLocks noChangeAspect="1"/>
          </p:cNvPicPr>
          <p:nvPr/>
        </p:nvPicPr>
        <p:blipFill>
          <a:blip r:embed="rId4"/>
          <a:stretch>
            <a:fillRect/>
          </a:stretch>
        </p:blipFill>
        <p:spPr>
          <a:xfrm>
            <a:off x="3429000" y="4800600"/>
            <a:ext cx="7790688" cy="7790688"/>
          </a:xfrm>
          <a:prstGeom prst="rect">
            <a:avLst/>
          </a:prstGeom>
        </p:spPr>
      </p:pic>
      <p:pic>
        <p:nvPicPr>
          <p:cNvPr id="4" name="Image 2" descr="preencoded.png"/>
          <p:cNvPicPr>
            <a:picLocks noChangeAspect="1"/>
          </p:cNvPicPr>
          <p:nvPr/>
        </p:nvPicPr>
        <p:blipFill>
          <a:blip r:embed="rId5"/>
          <a:stretch>
            <a:fillRect/>
          </a:stretch>
        </p:blipFill>
        <p:spPr>
          <a:xfrm>
            <a:off x="3429000" y="4800600"/>
            <a:ext cx="7790688" cy="7790688"/>
          </a:xfrm>
          <a:prstGeom prst="rect">
            <a:avLst/>
          </a:prstGeom>
        </p:spPr>
      </p:pic>
      <p:pic>
        <p:nvPicPr>
          <p:cNvPr id="5" name="Image 3" descr="preencoded.png"/>
          <p:cNvPicPr>
            <a:picLocks noChangeAspect="1"/>
          </p:cNvPicPr>
          <p:nvPr/>
        </p:nvPicPr>
        <p:blipFill>
          <a:blip r:embed="rId6"/>
          <a:stretch>
            <a:fillRect/>
          </a:stretch>
        </p:blipFill>
        <p:spPr>
          <a:xfrm>
            <a:off x="3429000" y="4800600"/>
            <a:ext cx="7790688" cy="7790688"/>
          </a:xfrm>
          <a:prstGeom prst="rect">
            <a:avLst/>
          </a:prstGeom>
        </p:spPr>
      </p:pic>
      <p:sp>
        <p:nvSpPr>
          <p:cNvPr id="6" name="Text 0"/>
          <p:cNvSpPr/>
          <p:nvPr/>
        </p:nvSpPr>
        <p:spPr>
          <a:xfrm>
            <a:off x="9838944" y="2724912"/>
            <a:ext cx="3858768" cy="740664"/>
          </a:xfrm>
          <a:prstGeom prst="rect">
            <a:avLst/>
          </a:prstGeom>
          <a:noFill/>
          <a:ln/>
        </p:spPr>
        <p:txBody>
          <a:bodyPr wrap="square" lIns="0" tIns="0" rIns="0" bIns="0" rtlCol="0" anchor="ctr"/>
          <a:lstStyle/>
          <a:p>
            <a:pPr marL="0" indent="0" algn="ctr">
              <a:lnSpc>
                <a:spcPts val="2900"/>
              </a:lnSpc>
              <a:buNone/>
            </a:pPr>
            <a:r>
              <a:rPr lang="en-US" sz="2400" dirty="0">
                <a:solidFill>
                  <a:srgbClr val="202020"/>
                </a:solidFill>
                <a:latin typeface="阿里妈妈数黑体-AlimamaShuHeiTi-Bold" pitchFamily="34" charset="0"/>
                <a:ea typeface="阿里妈妈数黑体-AlimamaShuHeiTi-Bold" pitchFamily="34" charset="-122"/>
                <a:cs typeface="阿里妈妈数黑体-AlimamaShuHeiTi-Bold" pitchFamily="34" charset="-120"/>
              </a:rPr>
              <a:t>Applications in Agriculture</a:t>
            </a:r>
            <a:endParaRPr lang="en-US" sz="2400" dirty="0"/>
          </a:p>
        </p:txBody>
      </p:sp>
      <p:sp>
        <p:nvSpPr>
          <p:cNvPr id="7" name="Text 1"/>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00170F"/>
                </a:solidFill>
                <a:latin typeface="阿里妈妈数黑体-AlimamaShuHeiTi-Bold" pitchFamily="34" charset="0"/>
                <a:ea typeface="阿里妈妈数黑体-AlimamaShuHeiTi-Bold" pitchFamily="34" charset="-122"/>
                <a:cs typeface="阿里妈妈数黑体-AlimamaShuHeiTi-Bold" pitchFamily="34" charset="-120"/>
              </a:rPr>
              <a:t>Transfer Learning Basics</a:t>
            </a:r>
            <a:endParaRPr lang="en-US" sz="4640" dirty="0"/>
          </a:p>
        </p:txBody>
      </p:sp>
      <p:sp>
        <p:nvSpPr>
          <p:cNvPr id="8" name="Text 2"/>
          <p:cNvSpPr/>
          <p:nvPr/>
        </p:nvSpPr>
        <p:spPr>
          <a:xfrm>
            <a:off x="950976" y="2715768"/>
            <a:ext cx="3858768" cy="374904"/>
          </a:xfrm>
          <a:prstGeom prst="rect">
            <a:avLst/>
          </a:prstGeom>
          <a:noFill/>
          <a:ln/>
        </p:spPr>
        <p:txBody>
          <a:bodyPr wrap="none" lIns="0" tIns="0" rIns="0" bIns="0" rtlCol="0" anchor="ctr"/>
          <a:lstStyle/>
          <a:p>
            <a:pPr marL="0" indent="0" algn="ctr">
              <a:lnSpc>
                <a:spcPts val="2900"/>
              </a:lnSpc>
              <a:buNone/>
            </a:pPr>
            <a:r>
              <a:rPr lang="en-US" sz="2400" dirty="0">
                <a:solidFill>
                  <a:srgbClr val="202020"/>
                </a:solidFill>
                <a:latin typeface="阿里妈妈数黑体-AlimamaShuHeiTi-Bold" pitchFamily="34" charset="0"/>
                <a:ea typeface="阿里妈妈数黑体-AlimamaShuHeiTi-Bold" pitchFamily="34" charset="-122"/>
                <a:cs typeface="阿里妈妈数黑体-AlimamaShuHeiTi-Bold" pitchFamily="34" charset="-120"/>
              </a:rPr>
              <a:t>Definition</a:t>
            </a:r>
            <a:endParaRPr lang="en-US" sz="2400" dirty="0"/>
          </a:p>
        </p:txBody>
      </p:sp>
      <p:sp>
        <p:nvSpPr>
          <p:cNvPr id="9" name="Text 3"/>
          <p:cNvSpPr/>
          <p:nvPr/>
        </p:nvSpPr>
        <p:spPr>
          <a:xfrm>
            <a:off x="9838944" y="3721608"/>
            <a:ext cx="3858768" cy="1517904"/>
          </a:xfrm>
          <a:prstGeom prst="rect">
            <a:avLst/>
          </a:prstGeom>
          <a:noFill/>
          <a:ln/>
        </p:spPr>
        <p:txBody>
          <a:bodyPr wrap="square" lIns="0" tIns="0" rIns="0" bIns="0" rtlCol="0" anchor="ctr"/>
          <a:lstStyle/>
          <a:p>
            <a:pPr marL="0" indent="0" algn="ctr">
              <a:lnSpc>
                <a:spcPts val="2970"/>
              </a:lnSpc>
              <a:buNone/>
            </a:pPr>
            <a:r>
              <a:rPr lang="en-US" sz="2000" dirty="0">
                <a:solidFill>
                  <a:srgbClr val="202020"/>
                </a:solidFill>
                <a:latin typeface="思源黑体-思源黑体-Medium" pitchFamily="34" charset="0"/>
                <a:ea typeface="思源黑体-思源黑体-Medium" pitchFamily="34" charset="-122"/>
                <a:cs typeface="思源黑体-思源黑体-Medium" pitchFamily="34" charset="-120"/>
              </a:rPr>
              <a:t>This technique is particularly useful in agricultural settings, where labeled data may be scarce or expensive to obtain</a:t>
            </a:r>
            <a:r>
              <a:rPr lang="en-US" sz="1850" dirty="0">
                <a:solidFill>
                  <a:srgbClr val="202020"/>
                </a:solidFill>
                <a:latin typeface="思源黑体-思源黑体-Medium" pitchFamily="34" charset="0"/>
                <a:ea typeface="思源黑体-思源黑体-Medium" pitchFamily="34" charset="-122"/>
                <a:cs typeface="思源黑体-思源黑体-Medium" pitchFamily="34" charset="-120"/>
              </a:rPr>
              <a:t>.</a:t>
            </a:r>
            <a:endParaRPr lang="en-US" sz="1850" dirty="0"/>
          </a:p>
        </p:txBody>
      </p:sp>
      <p:sp>
        <p:nvSpPr>
          <p:cNvPr id="10" name="Text 4"/>
          <p:cNvSpPr/>
          <p:nvPr/>
        </p:nvSpPr>
        <p:spPr>
          <a:xfrm>
            <a:off x="950976" y="3346704"/>
            <a:ext cx="3858768" cy="1892808"/>
          </a:xfrm>
          <a:prstGeom prst="rect">
            <a:avLst/>
          </a:prstGeom>
          <a:noFill/>
          <a:ln/>
        </p:spPr>
        <p:txBody>
          <a:bodyPr wrap="square" lIns="0" tIns="0" rIns="0" bIns="0" rtlCol="0" anchor="ctr"/>
          <a:lstStyle/>
          <a:p>
            <a:pPr lvl="1" algn="ctr">
              <a:lnSpc>
                <a:spcPts val="2970"/>
              </a:lnSpc>
            </a:pPr>
            <a:r>
              <a:rPr lang="en-US" sz="2000" dirty="0">
                <a:solidFill>
                  <a:srgbClr val="202020"/>
                </a:solidFill>
                <a:latin typeface="思源黑体-思源黑体-Medium" pitchFamily="34" charset="0"/>
                <a:ea typeface="思源黑体-思源黑体-Medium" pitchFamily="34" charset="-122"/>
                <a:cs typeface="思源黑体-思源黑体-Medium" pitchFamily="34" charset="-120"/>
              </a:rPr>
              <a:t>Transfer learning involves taking a pre-trained model on a related task and fine-tuning it for a specific application, which saves time and resources in training.</a:t>
            </a:r>
            <a:endParaRPr lang="en-US" sz="2000" dirty="0"/>
          </a:p>
        </p:txBody>
      </p:sp>
      <p:sp>
        <p:nvSpPr>
          <p:cNvPr id="11" name="Text 5"/>
          <p:cNvSpPr/>
          <p:nvPr/>
        </p:nvSpPr>
        <p:spPr>
          <a:xfrm>
            <a:off x="5394960" y="2560320"/>
            <a:ext cx="3858768" cy="1517904"/>
          </a:xfrm>
          <a:prstGeom prst="rect">
            <a:avLst/>
          </a:prstGeom>
          <a:noFill/>
          <a:ln/>
        </p:spPr>
        <p:txBody>
          <a:bodyPr wrap="square" lIns="0" tIns="0" rIns="0" bIns="0" rtlCol="0" anchor="ctr"/>
          <a:lstStyle/>
          <a:p>
            <a:pPr marL="0" indent="0" algn="ctr">
              <a:lnSpc>
                <a:spcPts val="2970"/>
              </a:lnSpc>
              <a:buNone/>
            </a:pPr>
            <a:r>
              <a:rPr lang="en-US" sz="2000" dirty="0">
                <a:solidFill>
                  <a:srgbClr val="202020"/>
                </a:solidFill>
                <a:latin typeface="思源黑体-思源黑体-Medium" pitchFamily="34" charset="0"/>
                <a:ea typeface="思源黑体-思源黑体-Medium" pitchFamily="34" charset="-122"/>
                <a:cs typeface="思源黑体-思源黑体-Medium" pitchFamily="34" charset="-120"/>
              </a:rPr>
              <a:t>By using transfer learning, we can achieve higher accuracy with less data, making it an efficient method for our classification task</a:t>
            </a:r>
            <a:r>
              <a:rPr lang="en-US" sz="1850" dirty="0">
                <a:solidFill>
                  <a:srgbClr val="202020"/>
                </a:solidFill>
                <a:latin typeface="思源黑体-思源黑体-Medium" pitchFamily="34" charset="0"/>
                <a:ea typeface="思源黑体-思源黑体-Medium" pitchFamily="34" charset="-122"/>
                <a:cs typeface="思源黑体-思源黑体-Medium" pitchFamily="34" charset="-120"/>
              </a:rPr>
              <a:t>.</a:t>
            </a:r>
            <a:endParaRPr lang="en-US" sz="1850" dirty="0"/>
          </a:p>
        </p:txBody>
      </p:sp>
      <p:sp>
        <p:nvSpPr>
          <p:cNvPr id="12" name="Text 6"/>
          <p:cNvSpPr/>
          <p:nvPr/>
        </p:nvSpPr>
        <p:spPr>
          <a:xfrm>
            <a:off x="5394960" y="1920240"/>
            <a:ext cx="3858768" cy="374904"/>
          </a:xfrm>
          <a:prstGeom prst="rect">
            <a:avLst/>
          </a:prstGeom>
          <a:noFill/>
          <a:ln/>
        </p:spPr>
        <p:txBody>
          <a:bodyPr wrap="none" lIns="0" tIns="0" rIns="0" bIns="0" rtlCol="0" anchor="ctr"/>
          <a:lstStyle/>
          <a:p>
            <a:pPr marL="0" indent="0" algn="ctr">
              <a:lnSpc>
                <a:spcPts val="2900"/>
              </a:lnSpc>
              <a:buNone/>
            </a:pPr>
            <a:r>
              <a:rPr lang="en-US" sz="2400" dirty="0">
                <a:solidFill>
                  <a:srgbClr val="202020"/>
                </a:solidFill>
                <a:latin typeface="阿里妈妈数黑体-AlimamaShuHeiTi-Bold" pitchFamily="34" charset="0"/>
                <a:ea typeface="阿里妈妈数黑体-AlimamaShuHeiTi-Bold" pitchFamily="34" charset="-122"/>
                <a:cs typeface="阿里妈妈数黑体-AlimamaShuHeiTi-Bold" pitchFamily="34" charset="-120"/>
              </a:rPr>
              <a:t>Benefits</a:t>
            </a:r>
            <a:endParaRPr lang="en-US" sz="2400" dirty="0"/>
          </a:p>
        </p:txBody>
      </p:sp>
      <p:sp>
        <p:nvSpPr>
          <p:cNvPr id="13" name="Text 7"/>
          <p:cNvSpPr/>
          <p:nvPr/>
        </p:nvSpPr>
        <p:spPr>
          <a:xfrm>
            <a:off x="4709160" y="7022592"/>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333333"/>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4" name="Text 8"/>
          <p:cNvSpPr/>
          <p:nvPr/>
        </p:nvSpPr>
        <p:spPr>
          <a:xfrm>
            <a:off x="9765792" y="7022592"/>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333333"/>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5" name="Text 9"/>
          <p:cNvSpPr/>
          <p:nvPr/>
        </p:nvSpPr>
        <p:spPr>
          <a:xfrm>
            <a:off x="7232904" y="5559552"/>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333333"/>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144" y="40320"/>
            <a:ext cx="14630400" cy="8238744"/>
          </a:xfrm>
          <a:prstGeom prst="rect">
            <a:avLst/>
          </a:prstGeom>
        </p:spPr>
      </p:pic>
      <p:sp>
        <p:nvSpPr>
          <p:cNvPr id="4" name="Text 0"/>
          <p:cNvSpPr/>
          <p:nvPr/>
        </p:nvSpPr>
        <p:spPr>
          <a:xfrm>
            <a:off x="841248" y="2322576"/>
            <a:ext cx="6007608" cy="1892808"/>
          </a:xfrm>
          <a:prstGeom prst="rect">
            <a:avLst/>
          </a:prstGeom>
          <a:noFill/>
          <a:ln/>
        </p:spPr>
        <p:txBody>
          <a:bodyPr wrap="square" lIns="0" tIns="0" rIns="0" bIns="0" rtlCol="0" anchor="ctr"/>
          <a:lstStyle/>
          <a:p>
            <a:pPr marL="0" indent="0" algn="l">
              <a:lnSpc>
                <a:spcPts val="2970"/>
              </a:lnSpc>
              <a:buNone/>
            </a:pPr>
            <a:r>
              <a:rPr lang="en-US" sz="2000" dirty="0">
                <a:solidFill>
                  <a:srgbClr val="202020"/>
                </a:solidFill>
                <a:latin typeface="思源黑体-思源黑体-Medium" pitchFamily="34" charset="0"/>
                <a:ea typeface="思源黑体-思源黑体-Medium" pitchFamily="34" charset="-122"/>
                <a:cs typeface="思源黑体-思源黑体-Medium" pitchFamily="34" charset="-120"/>
              </a:rPr>
              <a:t>This methodology outlines the systematic approach we are taking to classify fresh and rotten fruits and vegetables. It details our data collection efforts, the models we will evaluate, and our training process to enhance accuracy.</a:t>
            </a:r>
            <a:endParaRPr lang="en-US" sz="2000" dirty="0"/>
          </a:p>
        </p:txBody>
      </p:sp>
      <p:sp>
        <p:nvSpPr>
          <p:cNvPr id="5" name="Text 1"/>
          <p:cNvSpPr/>
          <p:nvPr/>
        </p:nvSpPr>
        <p:spPr>
          <a:xfrm>
            <a:off x="832104" y="106984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00170F"/>
                </a:solidFill>
                <a:latin typeface="阿里妈妈数黑体-AlimamaShuHeiTi-Bold" pitchFamily="34" charset="0"/>
                <a:ea typeface="阿里妈妈数黑体-AlimamaShuHeiTi-Bold" pitchFamily="34" charset="-122"/>
                <a:cs typeface="阿里妈妈数黑体-AlimamaShuHeiTi-Bold" pitchFamily="34" charset="-120"/>
              </a:rPr>
              <a:t>Methodology Overview</a:t>
            </a:r>
            <a:endParaRPr lang="en-US" sz="4640" dirty="0"/>
          </a:p>
        </p:txBody>
      </p:sp>
      <p:sp>
        <p:nvSpPr>
          <p:cNvPr id="6" name="Text 2"/>
          <p:cNvSpPr/>
          <p:nvPr/>
        </p:nvSpPr>
        <p:spPr>
          <a:xfrm>
            <a:off x="8046720" y="2971800"/>
            <a:ext cx="5504688" cy="758952"/>
          </a:xfrm>
          <a:prstGeom prst="rect">
            <a:avLst/>
          </a:prstGeom>
          <a:noFill/>
          <a:ln/>
        </p:spPr>
        <p:txBody>
          <a:bodyPr wrap="square" lIns="0" tIns="0" rIns="0" bIns="0" rtlCol="0" anchor="ctr"/>
          <a:lstStyle/>
          <a:p>
            <a:pPr marL="0" indent="0" algn="l">
              <a:lnSpc>
                <a:spcPts val="2970"/>
              </a:lnSpc>
              <a:buNone/>
            </a:pPr>
            <a:r>
              <a:rPr lang="en-US" sz="2000" dirty="0">
                <a:solidFill>
                  <a:srgbClr val="202020"/>
                </a:solidFill>
                <a:latin typeface="思源黑体-思源黑体-Medium" pitchFamily="34" charset="0"/>
                <a:ea typeface="思源黑体-思源黑体-Medium" pitchFamily="34" charset="-122"/>
                <a:cs typeface="思源黑体-思源黑体-Medium" pitchFamily="34" charset="-120"/>
              </a:rPr>
              <a:t>Gathering images of various fruits and vegetables</a:t>
            </a:r>
            <a:endParaRPr lang="en-US" sz="2000" dirty="0"/>
          </a:p>
        </p:txBody>
      </p:sp>
      <p:sp>
        <p:nvSpPr>
          <p:cNvPr id="7" name="Text 3"/>
          <p:cNvSpPr/>
          <p:nvPr/>
        </p:nvSpPr>
        <p:spPr>
          <a:xfrm>
            <a:off x="8046720" y="3986784"/>
            <a:ext cx="5504688" cy="374904"/>
          </a:xfrm>
          <a:prstGeom prst="rect">
            <a:avLst/>
          </a:prstGeom>
          <a:noFill/>
          <a:ln/>
        </p:spPr>
        <p:txBody>
          <a:bodyPr wrap="none" lIns="0" tIns="0" rIns="0" bIns="0" rtlCol="0" anchor="ctr"/>
          <a:lstStyle/>
          <a:p>
            <a:pPr marL="0" indent="0" algn="l">
              <a:lnSpc>
                <a:spcPts val="2900"/>
              </a:lnSpc>
              <a:buNone/>
            </a:pPr>
            <a:r>
              <a:rPr lang="en-US" sz="2400" dirty="0">
                <a:solidFill>
                  <a:srgbClr val="202020"/>
                </a:solidFill>
                <a:latin typeface="阿里妈妈数黑体-AlimamaShuHeiTi-Bold" pitchFamily="34" charset="0"/>
                <a:ea typeface="阿里妈妈数黑体-AlimamaShuHeiTi-Bold" pitchFamily="34" charset="-122"/>
                <a:cs typeface="阿里妈妈数黑体-AlimamaShuHeiTi-Bold" pitchFamily="34" charset="-120"/>
              </a:rPr>
              <a:t>Model Selection</a:t>
            </a:r>
            <a:endParaRPr lang="en-US" sz="2400" dirty="0"/>
          </a:p>
        </p:txBody>
      </p:sp>
      <p:sp>
        <p:nvSpPr>
          <p:cNvPr id="8" name="Text 4"/>
          <p:cNvSpPr/>
          <p:nvPr/>
        </p:nvSpPr>
        <p:spPr>
          <a:xfrm>
            <a:off x="8046720" y="4498848"/>
            <a:ext cx="5504688" cy="758952"/>
          </a:xfrm>
          <a:prstGeom prst="rect">
            <a:avLst/>
          </a:prstGeom>
          <a:noFill/>
          <a:ln/>
        </p:spPr>
        <p:txBody>
          <a:bodyPr wrap="square" lIns="0" tIns="0" rIns="0" bIns="0" rtlCol="0" anchor="ctr"/>
          <a:lstStyle/>
          <a:p>
            <a:pPr marL="0" indent="0" algn="l">
              <a:lnSpc>
                <a:spcPts val="2970"/>
              </a:lnSpc>
              <a:buNone/>
            </a:pPr>
            <a:r>
              <a:rPr lang="en-US" sz="2000" dirty="0">
                <a:solidFill>
                  <a:srgbClr val="202020"/>
                </a:solidFill>
                <a:latin typeface="思源黑体-思源黑体-Medium" pitchFamily="34" charset="0"/>
                <a:ea typeface="思源黑体-思源黑体-Medium" pitchFamily="34" charset="-122"/>
                <a:cs typeface="思源黑体-思源黑体-Medium" pitchFamily="34" charset="-120"/>
              </a:rPr>
              <a:t>Evaluating pre-trained models like VGG16, ResNet, and Inception</a:t>
            </a:r>
            <a:endParaRPr lang="en-US" sz="2000" dirty="0"/>
          </a:p>
        </p:txBody>
      </p:sp>
      <p:sp>
        <p:nvSpPr>
          <p:cNvPr id="9" name="Text 5"/>
          <p:cNvSpPr/>
          <p:nvPr/>
        </p:nvSpPr>
        <p:spPr>
          <a:xfrm>
            <a:off x="8046720" y="6025896"/>
            <a:ext cx="5504688" cy="758952"/>
          </a:xfrm>
          <a:prstGeom prst="rect">
            <a:avLst/>
          </a:prstGeom>
          <a:noFill/>
          <a:ln/>
        </p:spPr>
        <p:txBody>
          <a:bodyPr wrap="square" lIns="0" tIns="0" rIns="0" bIns="0" rtlCol="0" anchor="ctr"/>
          <a:lstStyle/>
          <a:p>
            <a:pPr marL="0" indent="0" algn="l">
              <a:lnSpc>
                <a:spcPts val="2970"/>
              </a:lnSpc>
              <a:buNone/>
            </a:pPr>
            <a:r>
              <a:rPr lang="en-US" sz="2000" dirty="0">
                <a:solidFill>
                  <a:srgbClr val="202020"/>
                </a:solidFill>
                <a:latin typeface="思源黑体-思源黑体-Medium" pitchFamily="34" charset="0"/>
                <a:ea typeface="思源黑体-思源黑体-Medium" pitchFamily="34" charset="-122"/>
                <a:cs typeface="思源黑体-思源黑体-Medium" pitchFamily="34" charset="-120"/>
              </a:rPr>
              <a:t>Fine-tuning the model to improve recognition accuracy</a:t>
            </a:r>
            <a:endParaRPr lang="en-US" sz="2000" dirty="0"/>
          </a:p>
        </p:txBody>
      </p:sp>
      <p:sp>
        <p:nvSpPr>
          <p:cNvPr id="10" name="Text 6"/>
          <p:cNvSpPr/>
          <p:nvPr/>
        </p:nvSpPr>
        <p:spPr>
          <a:xfrm>
            <a:off x="8046720" y="2459736"/>
            <a:ext cx="5504688" cy="374904"/>
          </a:xfrm>
          <a:prstGeom prst="rect">
            <a:avLst/>
          </a:prstGeom>
          <a:noFill/>
          <a:ln/>
        </p:spPr>
        <p:txBody>
          <a:bodyPr wrap="none" lIns="0" tIns="0" rIns="0" bIns="0" rtlCol="0" anchor="ctr"/>
          <a:lstStyle/>
          <a:p>
            <a:pPr marL="0" indent="0" algn="l">
              <a:lnSpc>
                <a:spcPts val="2900"/>
              </a:lnSpc>
              <a:buNone/>
            </a:pPr>
            <a:r>
              <a:rPr lang="en-US" sz="2400" dirty="0">
                <a:solidFill>
                  <a:srgbClr val="202020"/>
                </a:solidFill>
                <a:latin typeface="阿里妈妈数黑体-AlimamaShuHeiTi-Bold" pitchFamily="34" charset="0"/>
                <a:ea typeface="阿里妈妈数黑体-AlimamaShuHeiTi-Bold" pitchFamily="34" charset="-122"/>
                <a:cs typeface="阿里妈妈数黑体-AlimamaShuHeiTi-Bold" pitchFamily="34" charset="-120"/>
              </a:rPr>
              <a:t>Data Collection</a:t>
            </a:r>
            <a:endParaRPr lang="en-US" sz="2400" dirty="0"/>
          </a:p>
        </p:txBody>
      </p:sp>
      <p:sp>
        <p:nvSpPr>
          <p:cNvPr id="11" name="Text 7"/>
          <p:cNvSpPr/>
          <p:nvPr/>
        </p:nvSpPr>
        <p:spPr>
          <a:xfrm>
            <a:off x="8046720" y="5522976"/>
            <a:ext cx="5504688" cy="374904"/>
          </a:xfrm>
          <a:prstGeom prst="rect">
            <a:avLst/>
          </a:prstGeom>
          <a:noFill/>
          <a:ln/>
        </p:spPr>
        <p:txBody>
          <a:bodyPr wrap="none" lIns="0" tIns="0" rIns="0" bIns="0" rtlCol="0" anchor="ctr"/>
          <a:lstStyle/>
          <a:p>
            <a:pPr marL="0" indent="0" algn="l">
              <a:lnSpc>
                <a:spcPts val="2900"/>
              </a:lnSpc>
              <a:buNone/>
            </a:pPr>
            <a:r>
              <a:rPr lang="en-US" sz="2320" dirty="0">
                <a:solidFill>
                  <a:srgbClr val="202020"/>
                </a:solidFill>
                <a:latin typeface="阿里妈妈数黑体-AlimamaShuHeiTi-Bold" pitchFamily="34" charset="0"/>
                <a:ea typeface="阿里妈妈数黑体-AlimamaShuHeiTi-Bold" pitchFamily="34" charset="-122"/>
                <a:cs typeface="阿里妈妈数黑体-AlimamaShuHeiTi-Bold" pitchFamily="34" charset="-120"/>
              </a:rPr>
              <a:t>Training Process</a:t>
            </a:r>
            <a:endParaRPr lang="en-US" sz="232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144" y="24064"/>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41248" y="3017520"/>
            <a:ext cx="457200" cy="493776"/>
          </a:xfrm>
          <a:prstGeom prst="rect">
            <a:avLst/>
          </a:prstGeom>
        </p:spPr>
      </p:pic>
      <p:pic>
        <p:nvPicPr>
          <p:cNvPr id="5" name="Image 3" descr="preencoded.png"/>
          <p:cNvPicPr>
            <a:picLocks noChangeAspect="1"/>
          </p:cNvPicPr>
          <p:nvPr/>
        </p:nvPicPr>
        <p:blipFill>
          <a:blip r:embed="rId5"/>
          <a:stretch>
            <a:fillRect/>
          </a:stretch>
        </p:blipFill>
        <p:spPr>
          <a:xfrm>
            <a:off x="9683496" y="3017520"/>
            <a:ext cx="457200" cy="493776"/>
          </a:xfrm>
          <a:prstGeom prst="rect">
            <a:avLst/>
          </a:prstGeom>
        </p:spPr>
      </p:pic>
      <p:pic>
        <p:nvPicPr>
          <p:cNvPr id="6" name="Image 4" descr="preencoded.png"/>
          <p:cNvPicPr>
            <a:picLocks noChangeAspect="1"/>
          </p:cNvPicPr>
          <p:nvPr/>
        </p:nvPicPr>
        <p:blipFill>
          <a:blip r:embed="rId5"/>
          <a:stretch>
            <a:fillRect/>
          </a:stretch>
        </p:blipFill>
        <p:spPr>
          <a:xfrm>
            <a:off x="5257800" y="3017520"/>
            <a:ext cx="457200" cy="493776"/>
          </a:xfrm>
          <a:prstGeom prst="rect">
            <a:avLst/>
          </a:prstGeom>
        </p:spPr>
      </p:pic>
      <p:sp>
        <p:nvSpPr>
          <p:cNvPr id="7" name="Text 0"/>
          <p:cNvSpPr/>
          <p:nvPr/>
        </p:nvSpPr>
        <p:spPr>
          <a:xfrm>
            <a:off x="1609344" y="3557016"/>
            <a:ext cx="3337560" cy="1892808"/>
          </a:xfrm>
          <a:prstGeom prst="rect">
            <a:avLst/>
          </a:prstGeom>
          <a:noFill/>
          <a:ln/>
        </p:spPr>
        <p:txBody>
          <a:bodyPr wrap="square" lIns="0" tIns="0" rIns="0" bIns="0" rtlCol="0" anchor="ctr"/>
          <a:lstStyle/>
          <a:p>
            <a:pPr marL="0" indent="0" algn="l">
              <a:lnSpc>
                <a:spcPts val="2970"/>
              </a:lnSpc>
              <a:buNone/>
            </a:pPr>
            <a:r>
              <a:rPr lang="en-US" sz="2000" dirty="0">
                <a:solidFill>
                  <a:srgbClr val="202020"/>
                </a:solidFill>
                <a:latin typeface="思源黑体-思源黑体-Medium" pitchFamily="34" charset="0"/>
                <a:ea typeface="思源黑体-思源黑体-Medium" pitchFamily="34" charset="-122"/>
                <a:cs typeface="思源黑体-思源黑体-Medium" pitchFamily="34" charset="-120"/>
              </a:rPr>
              <a:t>The model's performance will be measured using accuracy, precision, recall, and F1-score to ensure reliable classification results.</a:t>
            </a:r>
            <a:endParaRPr lang="en-US" sz="2000" dirty="0"/>
          </a:p>
        </p:txBody>
      </p:sp>
      <p:sp>
        <p:nvSpPr>
          <p:cNvPr id="8" name="Text 1"/>
          <p:cNvSpPr/>
          <p:nvPr/>
        </p:nvSpPr>
        <p:spPr>
          <a:xfrm>
            <a:off x="10460736" y="3931920"/>
            <a:ext cx="3337560" cy="2267712"/>
          </a:xfrm>
          <a:prstGeom prst="rect">
            <a:avLst/>
          </a:prstGeom>
          <a:noFill/>
          <a:ln/>
        </p:spPr>
        <p:txBody>
          <a:bodyPr wrap="square" lIns="0" tIns="0" rIns="0" bIns="0" rtlCol="0" anchor="ctr"/>
          <a:lstStyle/>
          <a:p>
            <a:pPr marL="0" indent="0" algn="l">
              <a:lnSpc>
                <a:spcPts val="2970"/>
              </a:lnSpc>
              <a:buNone/>
            </a:pPr>
            <a:r>
              <a:rPr lang="en-US" sz="2000" dirty="0">
                <a:solidFill>
                  <a:srgbClr val="202020"/>
                </a:solidFill>
                <a:latin typeface="思源黑体-思源黑体-Medium" pitchFamily="34" charset="0"/>
                <a:ea typeface="思源黑体-思源黑体-Medium" pitchFamily="34" charset="-122"/>
                <a:cs typeface="思源黑体-思源黑体-Medium" pitchFamily="34" charset="-120"/>
              </a:rPr>
              <a:t>Successful implementation can lead to automated sorting systems in warehouses and retail, enhancing overall food quality management</a:t>
            </a:r>
            <a:r>
              <a:rPr lang="en-US" sz="1850" dirty="0">
                <a:solidFill>
                  <a:srgbClr val="202020"/>
                </a:solidFill>
                <a:latin typeface="思源黑体-思源黑体-Medium" pitchFamily="34" charset="0"/>
                <a:ea typeface="思源黑体-思源黑体-Medium" pitchFamily="34" charset="-122"/>
                <a:cs typeface="思源黑体-思源黑体-Medium" pitchFamily="34" charset="-120"/>
              </a:rPr>
              <a:t>.</a:t>
            </a:r>
            <a:endParaRPr lang="en-US" sz="1850" dirty="0"/>
          </a:p>
        </p:txBody>
      </p:sp>
      <p:sp>
        <p:nvSpPr>
          <p:cNvPr id="9" name="Text 2"/>
          <p:cNvSpPr/>
          <p:nvPr/>
        </p:nvSpPr>
        <p:spPr>
          <a:xfrm>
            <a:off x="6035040" y="3931920"/>
            <a:ext cx="3337560" cy="2267712"/>
          </a:xfrm>
          <a:prstGeom prst="rect">
            <a:avLst/>
          </a:prstGeom>
          <a:noFill/>
          <a:ln/>
        </p:spPr>
        <p:txBody>
          <a:bodyPr wrap="square" lIns="0" tIns="0" rIns="0" bIns="0" rtlCol="0" anchor="ctr"/>
          <a:lstStyle/>
          <a:p>
            <a:pPr marL="0" indent="0" algn="l">
              <a:lnSpc>
                <a:spcPts val="2970"/>
              </a:lnSpc>
              <a:buNone/>
            </a:pPr>
            <a:r>
              <a:rPr lang="en-US" sz="2000" dirty="0">
                <a:solidFill>
                  <a:srgbClr val="202020"/>
                </a:solidFill>
                <a:latin typeface="思源黑体-思源黑体-Medium" pitchFamily="34" charset="0"/>
                <a:ea typeface="思源黑体-思源黑体-Medium" pitchFamily="34" charset="-122"/>
                <a:cs typeface="思源黑体-思源黑体-Medium" pitchFamily="34" charset="-120"/>
              </a:rPr>
              <a:t>Results will be compared against traditional methods of fruit and vegetable classification to highlight improvements in efficiency and accuracy</a:t>
            </a:r>
            <a:r>
              <a:rPr lang="en-US" sz="1850" dirty="0">
                <a:solidFill>
                  <a:srgbClr val="202020"/>
                </a:solidFill>
                <a:latin typeface="思源黑体-思源黑体-Medium" pitchFamily="34" charset="0"/>
                <a:ea typeface="思源黑体-思源黑体-Medium" pitchFamily="34" charset="-122"/>
                <a:cs typeface="思源黑体-思源黑体-Medium" pitchFamily="34" charset="-120"/>
              </a:rPr>
              <a:t>.</a:t>
            </a:r>
            <a:endParaRPr lang="en-US" sz="1850" dirty="0"/>
          </a:p>
        </p:txBody>
      </p:sp>
      <p:sp>
        <p:nvSpPr>
          <p:cNvPr id="10" name="Text 3"/>
          <p:cNvSpPr/>
          <p:nvPr/>
        </p:nvSpPr>
        <p:spPr>
          <a:xfrm>
            <a:off x="1609344" y="3054096"/>
            <a:ext cx="3337560" cy="374904"/>
          </a:xfrm>
          <a:prstGeom prst="rect">
            <a:avLst/>
          </a:prstGeom>
          <a:noFill/>
          <a:ln/>
        </p:spPr>
        <p:txBody>
          <a:bodyPr wrap="none" lIns="0" tIns="0" rIns="0" bIns="0" rtlCol="0" anchor="ctr"/>
          <a:lstStyle/>
          <a:p>
            <a:pPr marL="0" indent="0" algn="l">
              <a:lnSpc>
                <a:spcPts val="2900"/>
              </a:lnSpc>
              <a:buNone/>
            </a:pPr>
            <a:r>
              <a:rPr lang="en-US" sz="2400" dirty="0">
                <a:solidFill>
                  <a:srgbClr val="202020"/>
                </a:solidFill>
                <a:latin typeface="阿里妈妈数黑体-AlimamaShuHeiTi-Bold" pitchFamily="34" charset="0"/>
                <a:ea typeface="阿里妈妈数黑体-AlimamaShuHeiTi-Bold" pitchFamily="34" charset="-122"/>
                <a:cs typeface="阿里妈妈数黑体-AlimamaShuHeiTi-Bold" pitchFamily="34" charset="-120"/>
              </a:rPr>
              <a:t>Accuracy Metrics</a:t>
            </a:r>
            <a:endParaRPr lang="en-US" sz="2400" dirty="0"/>
          </a:p>
        </p:txBody>
      </p:sp>
      <p:sp>
        <p:nvSpPr>
          <p:cNvPr id="11" name="Text 4"/>
          <p:cNvSpPr/>
          <p:nvPr/>
        </p:nvSpPr>
        <p:spPr>
          <a:xfrm>
            <a:off x="10460736" y="3054096"/>
            <a:ext cx="3337560" cy="740664"/>
          </a:xfrm>
          <a:prstGeom prst="rect">
            <a:avLst/>
          </a:prstGeom>
          <a:noFill/>
          <a:ln/>
        </p:spPr>
        <p:txBody>
          <a:bodyPr wrap="square" lIns="0" tIns="0" rIns="0" bIns="0" rtlCol="0" anchor="ctr"/>
          <a:lstStyle/>
          <a:p>
            <a:pPr marL="0" indent="0" algn="l">
              <a:lnSpc>
                <a:spcPts val="2900"/>
              </a:lnSpc>
              <a:buNone/>
            </a:pPr>
            <a:r>
              <a:rPr lang="en-US" sz="2400" dirty="0">
                <a:solidFill>
                  <a:srgbClr val="202020"/>
                </a:solidFill>
                <a:latin typeface="阿里妈妈数黑体-AlimamaShuHeiTi-Bold" pitchFamily="34" charset="0"/>
                <a:ea typeface="阿里妈妈数黑体-AlimamaShuHeiTi-Bold" pitchFamily="34" charset="-122"/>
                <a:cs typeface="阿里妈妈数黑体-AlimamaShuHeiTi-Bold" pitchFamily="34" charset="-120"/>
              </a:rPr>
              <a:t>Real-World Applications</a:t>
            </a:r>
            <a:endParaRPr lang="en-US" sz="2400" dirty="0"/>
          </a:p>
        </p:txBody>
      </p:sp>
      <p:sp>
        <p:nvSpPr>
          <p:cNvPr id="12" name="Text 5"/>
          <p:cNvSpPr/>
          <p:nvPr/>
        </p:nvSpPr>
        <p:spPr>
          <a:xfrm>
            <a:off x="996696" y="304495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333333"/>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3" name="Text 6"/>
          <p:cNvSpPr/>
          <p:nvPr/>
        </p:nvSpPr>
        <p:spPr>
          <a:xfrm>
            <a:off x="6035040" y="3054096"/>
            <a:ext cx="3337560" cy="740664"/>
          </a:xfrm>
          <a:prstGeom prst="rect">
            <a:avLst/>
          </a:prstGeom>
          <a:noFill/>
          <a:ln/>
        </p:spPr>
        <p:txBody>
          <a:bodyPr wrap="square" lIns="0" tIns="0" rIns="0" bIns="0" rtlCol="0" anchor="ctr"/>
          <a:lstStyle/>
          <a:p>
            <a:pPr marL="0" indent="0" algn="l">
              <a:lnSpc>
                <a:spcPts val="2900"/>
              </a:lnSpc>
              <a:buNone/>
            </a:pPr>
            <a:r>
              <a:rPr lang="en-US" sz="2400" dirty="0">
                <a:solidFill>
                  <a:srgbClr val="202020"/>
                </a:solidFill>
                <a:latin typeface="阿里妈妈数黑体-AlimamaShuHeiTi-Bold" pitchFamily="34" charset="0"/>
                <a:ea typeface="阿里妈妈数黑体-AlimamaShuHeiTi-Bold" pitchFamily="34" charset="-122"/>
                <a:cs typeface="阿里妈妈数黑体-AlimamaShuHeiTi-Bold" pitchFamily="34" charset="-120"/>
              </a:rPr>
              <a:t>Comparison with Traditional Methods</a:t>
            </a:r>
            <a:endParaRPr lang="en-US" sz="2400" dirty="0"/>
          </a:p>
        </p:txBody>
      </p:sp>
      <p:sp>
        <p:nvSpPr>
          <p:cNvPr id="14" name="Text 7"/>
          <p:cNvSpPr/>
          <p:nvPr/>
        </p:nvSpPr>
        <p:spPr>
          <a:xfrm>
            <a:off x="832104" y="176479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00170F"/>
                </a:solidFill>
                <a:latin typeface="阿里妈妈数黑体-AlimamaShuHeiTi-Bold" pitchFamily="34" charset="0"/>
                <a:ea typeface="阿里妈妈数黑体-AlimamaShuHeiTi-Bold" pitchFamily="34" charset="-122"/>
                <a:cs typeface="阿里妈妈数黑体-AlimamaShuHeiTi-Bold" pitchFamily="34" charset="-120"/>
              </a:rPr>
              <a:t>Results and Findings</a:t>
            </a:r>
            <a:endParaRPr lang="en-US" sz="4640" dirty="0"/>
          </a:p>
        </p:txBody>
      </p:sp>
      <p:sp>
        <p:nvSpPr>
          <p:cNvPr id="15" name="Text 8"/>
          <p:cNvSpPr/>
          <p:nvPr/>
        </p:nvSpPr>
        <p:spPr>
          <a:xfrm>
            <a:off x="9848088" y="304495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333333"/>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6" name="Text 9"/>
          <p:cNvSpPr/>
          <p:nvPr/>
        </p:nvSpPr>
        <p:spPr>
          <a:xfrm>
            <a:off x="5422392" y="304495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333333"/>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759952"/>
          </a:xfrm>
          <a:prstGeom prst="rect">
            <a:avLst/>
          </a:prstGeom>
        </p:spPr>
      </p:pic>
      <p:pic>
        <p:nvPicPr>
          <p:cNvPr id="3" name="Image 1" descr="preencoded.png"/>
          <p:cNvPicPr>
            <a:picLocks noChangeAspect="1"/>
          </p:cNvPicPr>
          <p:nvPr/>
        </p:nvPicPr>
        <p:blipFill>
          <a:blip r:embed="rId4"/>
          <a:stretch>
            <a:fillRect/>
          </a:stretch>
        </p:blipFill>
        <p:spPr>
          <a:xfrm>
            <a:off x="5047488" y="2615184"/>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615184"/>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615184"/>
            <a:ext cx="4544568" cy="4544568"/>
          </a:xfrm>
          <a:prstGeom prst="rect">
            <a:avLst/>
          </a:prstGeom>
        </p:spPr>
      </p:pic>
      <p:pic>
        <p:nvPicPr>
          <p:cNvPr id="6" name="Image 4" descr="preencoded.png"/>
          <p:cNvPicPr>
            <a:picLocks noChangeAspect="1"/>
          </p:cNvPicPr>
          <p:nvPr/>
        </p:nvPicPr>
        <p:blipFill>
          <a:blip r:embed="rId7"/>
          <a:stretch>
            <a:fillRect/>
          </a:stretch>
        </p:blipFill>
        <p:spPr>
          <a:xfrm>
            <a:off x="7827264" y="2404872"/>
            <a:ext cx="1188720" cy="1188720"/>
          </a:xfrm>
          <a:prstGeom prst="rect">
            <a:avLst/>
          </a:prstGeom>
        </p:spPr>
      </p:pic>
      <p:pic>
        <p:nvPicPr>
          <p:cNvPr id="7" name="Image 5" descr="preencoded.png"/>
          <p:cNvPicPr>
            <a:picLocks noChangeAspect="1"/>
          </p:cNvPicPr>
          <p:nvPr/>
        </p:nvPicPr>
        <p:blipFill>
          <a:blip r:embed="rId7"/>
          <a:stretch>
            <a:fillRect/>
          </a:stretch>
        </p:blipFill>
        <p:spPr>
          <a:xfrm>
            <a:off x="4544568" y="4297680"/>
            <a:ext cx="1188720" cy="1188720"/>
          </a:xfrm>
          <a:prstGeom prst="rect">
            <a:avLst/>
          </a:prstGeom>
        </p:spPr>
      </p:pic>
      <p:pic>
        <p:nvPicPr>
          <p:cNvPr id="8" name="Image 6" descr="preencoded.png"/>
          <p:cNvPicPr>
            <a:picLocks noChangeAspect="1"/>
          </p:cNvPicPr>
          <p:nvPr/>
        </p:nvPicPr>
        <p:blipFill>
          <a:blip r:embed="rId7"/>
          <a:stretch>
            <a:fillRect/>
          </a:stretch>
        </p:blipFill>
        <p:spPr>
          <a:xfrm>
            <a:off x="7827264" y="6190488"/>
            <a:ext cx="1188720" cy="1188720"/>
          </a:xfrm>
          <a:prstGeom prst="rect">
            <a:avLst/>
          </a:prstGeom>
        </p:spPr>
      </p:pic>
      <p:sp>
        <p:nvSpPr>
          <p:cNvPr id="9" name="Text 0"/>
          <p:cNvSpPr/>
          <p:nvPr/>
        </p:nvSpPr>
        <p:spPr>
          <a:xfrm>
            <a:off x="950976" y="4261104"/>
            <a:ext cx="3511296" cy="1892808"/>
          </a:xfrm>
          <a:prstGeom prst="rect">
            <a:avLst/>
          </a:prstGeom>
          <a:noFill/>
          <a:ln/>
        </p:spPr>
        <p:txBody>
          <a:bodyPr wrap="square" lIns="0" tIns="0" rIns="0" bIns="0" rtlCol="0" anchor="ctr"/>
          <a:lstStyle/>
          <a:p>
            <a:pPr marL="0" indent="0" algn="r">
              <a:lnSpc>
                <a:spcPts val="2970"/>
              </a:lnSpc>
              <a:buNone/>
            </a:pPr>
            <a:r>
              <a:rPr lang="en-US" sz="2000" dirty="0">
                <a:solidFill>
                  <a:srgbClr val="202020"/>
                </a:solidFill>
                <a:latin typeface="思源黑体-思源黑体-Medium" pitchFamily="34" charset="0"/>
                <a:ea typeface="思源黑体-思源黑体-Medium" pitchFamily="34" charset="-122"/>
                <a:cs typeface="思源黑体-思源黑体-Medium" pitchFamily="34" charset="-120"/>
              </a:rPr>
              <a:t>The performance of the model heavily relies on the quality and diversity of the training dataset; insufficient or biased data can lead to poor results</a:t>
            </a:r>
            <a:r>
              <a:rPr lang="en-US" sz="1850" dirty="0">
                <a:solidFill>
                  <a:srgbClr val="202020"/>
                </a:solidFill>
                <a:latin typeface="思源黑体-思源黑体-Medium" pitchFamily="34" charset="0"/>
                <a:ea typeface="思源黑体-思源黑体-Medium" pitchFamily="34" charset="-122"/>
                <a:cs typeface="思源黑体-思源黑体-Medium" pitchFamily="34" charset="-120"/>
              </a:rPr>
              <a:t>.</a:t>
            </a:r>
            <a:endParaRPr lang="en-US" sz="1850" dirty="0"/>
          </a:p>
        </p:txBody>
      </p:sp>
      <p:sp>
        <p:nvSpPr>
          <p:cNvPr id="10" name="Text 1"/>
          <p:cNvSpPr/>
          <p:nvPr/>
        </p:nvSpPr>
        <p:spPr>
          <a:xfrm>
            <a:off x="9710928" y="5961888"/>
            <a:ext cx="3986784" cy="1892808"/>
          </a:xfrm>
          <a:prstGeom prst="rect">
            <a:avLst/>
          </a:prstGeom>
          <a:noFill/>
          <a:ln/>
        </p:spPr>
        <p:txBody>
          <a:bodyPr wrap="square" lIns="0" tIns="0" rIns="0" bIns="0" rtlCol="0" anchor="ctr"/>
          <a:lstStyle/>
          <a:p>
            <a:pPr marL="0" indent="0" algn="l">
              <a:lnSpc>
                <a:spcPts val="2970"/>
              </a:lnSpc>
              <a:buNone/>
            </a:pPr>
            <a:r>
              <a:rPr lang="en-US" sz="2000" dirty="0">
                <a:solidFill>
                  <a:srgbClr val="202020"/>
                </a:solidFill>
                <a:latin typeface="思源黑体-思源黑体-Medium" pitchFamily="34" charset="0"/>
                <a:ea typeface="思源黑体-思源黑体-Medium" pitchFamily="34" charset="-122"/>
                <a:cs typeface="思源黑体-思源黑体-Medium" pitchFamily="34" charset="-120"/>
              </a:rPr>
              <a:t>The model may need further adjustments and training to adapt to different types of produce and varying conditions encountered in different regions.</a:t>
            </a:r>
            <a:endParaRPr lang="en-US" sz="2000" dirty="0"/>
          </a:p>
        </p:txBody>
      </p:sp>
      <p:sp>
        <p:nvSpPr>
          <p:cNvPr id="11" name="Text 2"/>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00170F"/>
                </a:solidFill>
                <a:latin typeface="阿里妈妈数黑体-AlimamaShuHeiTi-Bold" pitchFamily="34" charset="0"/>
                <a:ea typeface="阿里妈妈数黑体-AlimamaShuHeiTi-Bold" pitchFamily="34" charset="-122"/>
                <a:cs typeface="阿里妈妈数黑体-AlimamaShuHeiTi-Bold" pitchFamily="34" charset="-120"/>
              </a:rPr>
              <a:t>Challenges and Limitations</a:t>
            </a:r>
            <a:endParaRPr lang="en-US" sz="4640" dirty="0"/>
          </a:p>
        </p:txBody>
      </p:sp>
      <p:sp>
        <p:nvSpPr>
          <p:cNvPr id="12" name="Text 3"/>
          <p:cNvSpPr/>
          <p:nvPr/>
        </p:nvSpPr>
        <p:spPr>
          <a:xfrm>
            <a:off x="9710928" y="1920240"/>
            <a:ext cx="3986784" cy="374904"/>
          </a:xfrm>
          <a:prstGeom prst="rect">
            <a:avLst/>
          </a:prstGeom>
          <a:noFill/>
          <a:ln/>
        </p:spPr>
        <p:txBody>
          <a:bodyPr wrap="none" lIns="0" tIns="0" rIns="0" bIns="0" rtlCol="0" anchor="ctr"/>
          <a:lstStyle/>
          <a:p>
            <a:pPr marL="0" indent="0" algn="l">
              <a:lnSpc>
                <a:spcPts val="2900"/>
              </a:lnSpc>
              <a:buNone/>
            </a:pPr>
            <a:r>
              <a:rPr lang="en-US" sz="2400" dirty="0">
                <a:solidFill>
                  <a:srgbClr val="202020"/>
                </a:solidFill>
                <a:latin typeface="阿里妈妈数黑体-AlimamaShuHeiTi-Bold" pitchFamily="34" charset="0"/>
                <a:ea typeface="阿里妈妈数黑体-AlimamaShuHeiTi-Bold" pitchFamily="34" charset="-122"/>
                <a:cs typeface="阿里妈妈数黑体-AlimamaShuHeiTi-Bold" pitchFamily="34" charset="-120"/>
              </a:rPr>
              <a:t>Environmental Factors</a:t>
            </a:r>
            <a:endParaRPr lang="en-US" sz="2400" dirty="0"/>
          </a:p>
        </p:txBody>
      </p:sp>
      <p:sp>
        <p:nvSpPr>
          <p:cNvPr id="13" name="Text 4"/>
          <p:cNvSpPr/>
          <p:nvPr/>
        </p:nvSpPr>
        <p:spPr>
          <a:xfrm>
            <a:off x="9710928" y="2560320"/>
            <a:ext cx="3986784" cy="1892808"/>
          </a:xfrm>
          <a:prstGeom prst="rect">
            <a:avLst/>
          </a:prstGeom>
          <a:noFill/>
          <a:ln/>
        </p:spPr>
        <p:txBody>
          <a:bodyPr wrap="square" lIns="0" tIns="0" rIns="0" bIns="0" rtlCol="0" anchor="ctr"/>
          <a:lstStyle/>
          <a:p>
            <a:pPr marL="0" indent="0" algn="l">
              <a:lnSpc>
                <a:spcPts val="2970"/>
              </a:lnSpc>
              <a:buNone/>
            </a:pPr>
            <a:r>
              <a:rPr lang="en-US" sz="2000" dirty="0">
                <a:solidFill>
                  <a:srgbClr val="202020"/>
                </a:solidFill>
                <a:latin typeface="思源黑体-思源黑体-Medium" pitchFamily="34" charset="0"/>
                <a:ea typeface="思源黑体-思源黑体-Medium" pitchFamily="34" charset="-122"/>
                <a:cs typeface="思源黑体-思源黑体-Medium" pitchFamily="34" charset="-120"/>
              </a:rPr>
              <a:t>Variations in lighting, backgrounds, and fruit conditions in real-world scenarios can affect the model's accuracy, necessitating robust training</a:t>
            </a:r>
            <a:r>
              <a:rPr lang="en-US" sz="1850" dirty="0">
                <a:solidFill>
                  <a:srgbClr val="202020"/>
                </a:solidFill>
                <a:latin typeface="思源黑体-思源黑体-Medium" pitchFamily="34" charset="0"/>
                <a:ea typeface="思源黑体-思源黑体-Medium" pitchFamily="34" charset="-122"/>
                <a:cs typeface="思源黑体-思源黑体-Medium" pitchFamily="34" charset="-120"/>
              </a:rPr>
              <a:t>.</a:t>
            </a:r>
            <a:endParaRPr lang="en-US" sz="1850" dirty="0"/>
          </a:p>
        </p:txBody>
      </p:sp>
      <p:sp>
        <p:nvSpPr>
          <p:cNvPr id="14" name="Text 5"/>
          <p:cNvSpPr/>
          <p:nvPr/>
        </p:nvSpPr>
        <p:spPr>
          <a:xfrm>
            <a:off x="950976" y="3621024"/>
            <a:ext cx="3511296" cy="374904"/>
          </a:xfrm>
          <a:prstGeom prst="rect">
            <a:avLst/>
          </a:prstGeom>
          <a:noFill/>
          <a:ln/>
        </p:spPr>
        <p:txBody>
          <a:bodyPr wrap="none" lIns="0" tIns="0" rIns="0" bIns="0" rtlCol="0" anchor="ctr"/>
          <a:lstStyle/>
          <a:p>
            <a:pPr marL="0" indent="0" algn="r">
              <a:lnSpc>
                <a:spcPts val="2900"/>
              </a:lnSpc>
              <a:buNone/>
            </a:pPr>
            <a:r>
              <a:rPr lang="en-US" sz="2400" dirty="0">
                <a:solidFill>
                  <a:srgbClr val="202020"/>
                </a:solidFill>
                <a:latin typeface="阿里妈妈数黑体-AlimamaShuHeiTi-Bold" pitchFamily="34" charset="0"/>
                <a:ea typeface="阿里妈妈数黑体-AlimamaShuHeiTi-Bold" pitchFamily="34" charset="-122"/>
                <a:cs typeface="阿里妈妈数黑体-AlimamaShuHeiTi-Bold" pitchFamily="34" charset="-120"/>
              </a:rPr>
              <a:t>Data Quality</a:t>
            </a:r>
            <a:endParaRPr lang="en-US" sz="2400" dirty="0"/>
          </a:p>
        </p:txBody>
      </p:sp>
      <p:sp>
        <p:nvSpPr>
          <p:cNvPr id="15" name="Text 6"/>
          <p:cNvSpPr/>
          <p:nvPr/>
        </p:nvSpPr>
        <p:spPr>
          <a:xfrm>
            <a:off x="9710928" y="5330952"/>
            <a:ext cx="3986784" cy="374904"/>
          </a:xfrm>
          <a:prstGeom prst="rect">
            <a:avLst/>
          </a:prstGeom>
          <a:noFill/>
          <a:ln/>
        </p:spPr>
        <p:txBody>
          <a:bodyPr wrap="none" lIns="0" tIns="0" rIns="0" bIns="0" rtlCol="0" anchor="ctr"/>
          <a:lstStyle/>
          <a:p>
            <a:pPr marL="0" indent="0" algn="l">
              <a:lnSpc>
                <a:spcPts val="2900"/>
              </a:lnSpc>
              <a:buNone/>
            </a:pPr>
            <a:r>
              <a:rPr lang="en-US" sz="2400" dirty="0">
                <a:solidFill>
                  <a:srgbClr val="202020"/>
                </a:solidFill>
                <a:latin typeface="阿里妈妈数黑体-AlimamaShuHeiTi-Bold" pitchFamily="34" charset="0"/>
                <a:ea typeface="阿里妈妈数黑体-AlimamaShuHeiTi-Bold" pitchFamily="34" charset="-122"/>
                <a:cs typeface="阿里妈妈数黑体-AlimamaShuHeiTi-Bold" pitchFamily="34" charset="-120"/>
              </a:rPr>
              <a:t>Adaptability</a:t>
            </a:r>
            <a:endParaRPr lang="en-US" sz="2400" dirty="0"/>
          </a:p>
        </p:txBody>
      </p:sp>
      <p:sp>
        <p:nvSpPr>
          <p:cNvPr id="16" name="Text 7"/>
          <p:cNvSpPr/>
          <p:nvPr/>
        </p:nvSpPr>
        <p:spPr>
          <a:xfrm>
            <a:off x="8330184" y="2779776"/>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333333"/>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17" name="Text 8"/>
          <p:cNvSpPr/>
          <p:nvPr/>
        </p:nvSpPr>
        <p:spPr>
          <a:xfrm>
            <a:off x="5047488" y="4672584"/>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333333"/>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8" name="Text 9"/>
          <p:cNvSpPr/>
          <p:nvPr/>
        </p:nvSpPr>
        <p:spPr>
          <a:xfrm>
            <a:off x="8330184" y="6565392"/>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333333"/>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2377440" y="2734056"/>
            <a:ext cx="1005840" cy="1152144"/>
          </a:xfrm>
          <a:prstGeom prst="rect">
            <a:avLst/>
          </a:prstGeom>
        </p:spPr>
      </p:pic>
      <p:pic>
        <p:nvPicPr>
          <p:cNvPr id="4" name="Image 2" descr="preencoded.png"/>
          <p:cNvPicPr>
            <a:picLocks noChangeAspect="1"/>
          </p:cNvPicPr>
          <p:nvPr/>
        </p:nvPicPr>
        <p:blipFill>
          <a:blip r:embed="rId5"/>
          <a:stretch>
            <a:fillRect/>
          </a:stretch>
        </p:blipFill>
        <p:spPr>
          <a:xfrm>
            <a:off x="11192256" y="2734056"/>
            <a:ext cx="1152144" cy="1152144"/>
          </a:xfrm>
          <a:prstGeom prst="rect">
            <a:avLst/>
          </a:prstGeom>
        </p:spPr>
      </p:pic>
      <p:pic>
        <p:nvPicPr>
          <p:cNvPr id="5" name="Image 3" descr="preencoded.png"/>
          <p:cNvPicPr>
            <a:picLocks noChangeAspect="1"/>
          </p:cNvPicPr>
          <p:nvPr/>
        </p:nvPicPr>
        <p:blipFill>
          <a:blip r:embed="rId6"/>
          <a:stretch>
            <a:fillRect/>
          </a:stretch>
        </p:blipFill>
        <p:spPr>
          <a:xfrm>
            <a:off x="6748272" y="2734056"/>
            <a:ext cx="1152144" cy="1152144"/>
          </a:xfrm>
          <a:prstGeom prst="rect">
            <a:avLst/>
          </a:prstGeom>
        </p:spPr>
      </p:pic>
      <p:sp>
        <p:nvSpPr>
          <p:cNvPr id="6" name="Text 0"/>
          <p:cNvSpPr/>
          <p:nvPr/>
        </p:nvSpPr>
        <p:spPr>
          <a:xfrm>
            <a:off x="5404104" y="4114800"/>
            <a:ext cx="3831336" cy="374904"/>
          </a:xfrm>
          <a:prstGeom prst="rect">
            <a:avLst/>
          </a:prstGeom>
          <a:noFill/>
          <a:ln/>
        </p:spPr>
        <p:txBody>
          <a:bodyPr wrap="none" lIns="0" tIns="0" rIns="0" bIns="0" rtlCol="0" anchor="ctr"/>
          <a:lstStyle/>
          <a:p>
            <a:pPr marL="0" indent="0" algn="ctr">
              <a:lnSpc>
                <a:spcPts val="2900"/>
              </a:lnSpc>
              <a:buNone/>
            </a:pPr>
            <a:r>
              <a:rPr lang="en-US" sz="2400" dirty="0">
                <a:solidFill>
                  <a:srgbClr val="202020"/>
                </a:solidFill>
                <a:latin typeface="阿里妈妈数黑体-AlimamaShuHeiTi-Bold" pitchFamily="34" charset="0"/>
                <a:ea typeface="阿里妈妈数黑体-AlimamaShuHeiTi-Bold" pitchFamily="34" charset="-122"/>
                <a:cs typeface="阿里妈妈数黑体-AlimamaShuHeiTi-Bold" pitchFamily="34" charset="-120"/>
              </a:rPr>
              <a:t>Real-Time Processing</a:t>
            </a:r>
            <a:endParaRPr lang="en-US" sz="2400" dirty="0"/>
          </a:p>
        </p:txBody>
      </p:sp>
      <p:sp>
        <p:nvSpPr>
          <p:cNvPr id="7" name="Text 1"/>
          <p:cNvSpPr/>
          <p:nvPr/>
        </p:nvSpPr>
        <p:spPr>
          <a:xfrm>
            <a:off x="960120" y="4114800"/>
            <a:ext cx="3831336" cy="374904"/>
          </a:xfrm>
          <a:prstGeom prst="rect">
            <a:avLst/>
          </a:prstGeom>
          <a:noFill/>
          <a:ln/>
        </p:spPr>
        <p:txBody>
          <a:bodyPr wrap="none" lIns="0" tIns="0" rIns="0" bIns="0" rtlCol="0" anchor="ctr"/>
          <a:lstStyle/>
          <a:p>
            <a:pPr marL="0" indent="0" algn="ctr">
              <a:lnSpc>
                <a:spcPts val="2900"/>
              </a:lnSpc>
              <a:buNone/>
            </a:pPr>
            <a:r>
              <a:rPr lang="en-US" sz="2400" dirty="0">
                <a:solidFill>
                  <a:srgbClr val="202020"/>
                </a:solidFill>
                <a:latin typeface="阿里妈妈数黑体-AlimamaShuHeiTi-Bold" pitchFamily="34" charset="0"/>
                <a:ea typeface="阿里妈妈数黑体-AlimamaShuHeiTi-Bold" pitchFamily="34" charset="-122"/>
                <a:cs typeface="阿里妈妈数黑体-AlimamaShuHeiTi-Bold" pitchFamily="34" charset="-120"/>
              </a:rPr>
              <a:t>Expand Dataset</a:t>
            </a:r>
            <a:endParaRPr lang="en-US" sz="2400" dirty="0"/>
          </a:p>
        </p:txBody>
      </p:sp>
      <p:sp>
        <p:nvSpPr>
          <p:cNvPr id="8" name="Text 2"/>
          <p:cNvSpPr/>
          <p:nvPr/>
        </p:nvSpPr>
        <p:spPr>
          <a:xfrm>
            <a:off x="5404104" y="4626864"/>
            <a:ext cx="3831336" cy="1517904"/>
          </a:xfrm>
          <a:prstGeom prst="rect">
            <a:avLst/>
          </a:prstGeom>
          <a:noFill/>
          <a:ln/>
        </p:spPr>
        <p:txBody>
          <a:bodyPr wrap="square" lIns="0" tIns="0" rIns="0" bIns="0" rtlCol="0" anchor="ctr"/>
          <a:lstStyle/>
          <a:p>
            <a:pPr marL="0" indent="0" algn="ctr">
              <a:lnSpc>
                <a:spcPts val="2970"/>
              </a:lnSpc>
              <a:buNone/>
            </a:pPr>
            <a:r>
              <a:rPr lang="en-US" sz="2000" dirty="0">
                <a:solidFill>
                  <a:srgbClr val="202020"/>
                </a:solidFill>
                <a:latin typeface="思源黑体-思源黑体-Medium" pitchFamily="34" charset="0"/>
                <a:ea typeface="思源黑体-思源黑体-Medium" pitchFamily="34" charset="-122"/>
                <a:cs typeface="思源黑体-思源黑体-Medium" pitchFamily="34" charset="-120"/>
              </a:rPr>
              <a:t>Implementing the model in real-time systems for immediate decision-making in sorting and processing lines</a:t>
            </a:r>
            <a:r>
              <a:rPr lang="en-US" sz="1850" dirty="0">
                <a:solidFill>
                  <a:srgbClr val="202020"/>
                </a:solidFill>
                <a:latin typeface="思源黑体-思源黑体-Medium" pitchFamily="34" charset="0"/>
                <a:ea typeface="思源黑体-思源黑体-Medium" pitchFamily="34" charset="-122"/>
                <a:cs typeface="思源黑体-思源黑体-Medium" pitchFamily="34" charset="-120"/>
              </a:rPr>
              <a:t>.</a:t>
            </a:r>
            <a:endParaRPr lang="en-US" sz="1850" dirty="0"/>
          </a:p>
        </p:txBody>
      </p:sp>
      <p:sp>
        <p:nvSpPr>
          <p:cNvPr id="9" name="Text 3"/>
          <p:cNvSpPr/>
          <p:nvPr/>
        </p:nvSpPr>
        <p:spPr>
          <a:xfrm>
            <a:off x="9848088" y="4626864"/>
            <a:ext cx="3831336" cy="1517904"/>
          </a:xfrm>
          <a:prstGeom prst="rect">
            <a:avLst/>
          </a:prstGeom>
          <a:noFill/>
          <a:ln/>
        </p:spPr>
        <p:txBody>
          <a:bodyPr wrap="square" lIns="0" tIns="0" rIns="0" bIns="0" rtlCol="0" anchor="ctr"/>
          <a:lstStyle/>
          <a:p>
            <a:pPr marL="0" indent="0" algn="ctr">
              <a:lnSpc>
                <a:spcPts val="2970"/>
              </a:lnSpc>
              <a:buNone/>
            </a:pPr>
            <a:r>
              <a:rPr lang="en-US" sz="2000" dirty="0">
                <a:solidFill>
                  <a:srgbClr val="202020"/>
                </a:solidFill>
                <a:latin typeface="思源黑体-思源黑体-Medium" pitchFamily="34" charset="0"/>
                <a:ea typeface="思源黑体-思源黑体-Medium" pitchFamily="34" charset="-122"/>
                <a:cs typeface="思源黑体-思源黑体-Medium" pitchFamily="34" charset="-120"/>
              </a:rPr>
              <a:t>Exploring integration with IoT devices for automated monitoring and sorting processes in agricultural supply chains.</a:t>
            </a:r>
            <a:endParaRPr lang="en-US" sz="2000" dirty="0"/>
          </a:p>
        </p:txBody>
      </p:sp>
      <p:sp>
        <p:nvSpPr>
          <p:cNvPr id="10" name="Text 4"/>
          <p:cNvSpPr/>
          <p:nvPr/>
        </p:nvSpPr>
        <p:spPr>
          <a:xfrm>
            <a:off x="832104" y="1600200"/>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00170F"/>
                </a:solidFill>
                <a:latin typeface="阿里妈妈数黑体-AlimamaShuHeiTi-Bold" pitchFamily="34" charset="0"/>
                <a:ea typeface="阿里妈妈数黑体-AlimamaShuHeiTi-Bold" pitchFamily="34" charset="-122"/>
                <a:cs typeface="阿里妈妈数黑体-AlimamaShuHeiTi-Bold" pitchFamily="34" charset="-120"/>
              </a:rPr>
              <a:t>Future Work</a:t>
            </a:r>
            <a:endParaRPr lang="en-US" sz="4640" dirty="0"/>
          </a:p>
        </p:txBody>
      </p:sp>
      <p:sp>
        <p:nvSpPr>
          <p:cNvPr id="11" name="Text 5"/>
          <p:cNvSpPr/>
          <p:nvPr/>
        </p:nvSpPr>
        <p:spPr>
          <a:xfrm>
            <a:off x="960120" y="4626864"/>
            <a:ext cx="3831336" cy="1892808"/>
          </a:xfrm>
          <a:prstGeom prst="rect">
            <a:avLst/>
          </a:prstGeom>
          <a:noFill/>
          <a:ln/>
        </p:spPr>
        <p:txBody>
          <a:bodyPr wrap="square" lIns="0" tIns="0" rIns="0" bIns="0" rtlCol="0" anchor="ctr"/>
          <a:lstStyle/>
          <a:p>
            <a:pPr marL="0" indent="0" algn="ctr">
              <a:lnSpc>
                <a:spcPts val="2970"/>
              </a:lnSpc>
              <a:buNone/>
            </a:pPr>
            <a:r>
              <a:rPr lang="en-US" sz="2000" dirty="0">
                <a:solidFill>
                  <a:srgbClr val="202020"/>
                </a:solidFill>
                <a:latin typeface="思源黑体-思源黑体-Medium" pitchFamily="34" charset="0"/>
                <a:ea typeface="思源黑体-思源黑体-Medium" pitchFamily="34" charset="-122"/>
                <a:cs typeface="思源黑体-思源黑体-Medium" pitchFamily="34" charset="-120"/>
              </a:rPr>
              <a:t>Collecting more diverse images from different geographical locations and seasons to enhance the model's robustness and generalization.</a:t>
            </a:r>
            <a:endParaRPr lang="en-US" sz="2000" dirty="0"/>
          </a:p>
        </p:txBody>
      </p:sp>
      <p:sp>
        <p:nvSpPr>
          <p:cNvPr id="12" name="Text 6"/>
          <p:cNvSpPr/>
          <p:nvPr/>
        </p:nvSpPr>
        <p:spPr>
          <a:xfrm>
            <a:off x="9848088" y="4114800"/>
            <a:ext cx="3831336" cy="374904"/>
          </a:xfrm>
          <a:prstGeom prst="rect">
            <a:avLst/>
          </a:prstGeom>
          <a:noFill/>
          <a:ln/>
        </p:spPr>
        <p:txBody>
          <a:bodyPr wrap="none" lIns="0" tIns="0" rIns="0" bIns="0" rtlCol="0" anchor="ctr"/>
          <a:lstStyle/>
          <a:p>
            <a:pPr marL="0" indent="0" algn="ctr">
              <a:lnSpc>
                <a:spcPts val="2900"/>
              </a:lnSpc>
              <a:buNone/>
            </a:pPr>
            <a:r>
              <a:rPr lang="en-US" sz="2400" dirty="0">
                <a:solidFill>
                  <a:srgbClr val="202020"/>
                </a:solidFill>
                <a:latin typeface="阿里妈妈数黑体-AlimamaShuHeiTi-Bold" pitchFamily="34" charset="0"/>
                <a:ea typeface="阿里妈妈数黑体-AlimamaShuHeiTi-Bold" pitchFamily="34" charset="-122"/>
                <a:cs typeface="阿里妈妈数黑体-AlimamaShuHeiTi-Bold" pitchFamily="34" charset="-120"/>
              </a:rPr>
              <a:t>Integration with IoT</a:t>
            </a:r>
            <a:endParaRPr 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74836"/>
            <a:ext cx="14630400" cy="8238744"/>
          </a:xfrm>
          <a:prstGeom prst="rect">
            <a:avLst/>
          </a:prstGeom>
        </p:spPr>
      </p:pic>
      <p:sp>
        <p:nvSpPr>
          <p:cNvPr id="4" name="Text 0"/>
          <p:cNvSpPr/>
          <p:nvPr/>
        </p:nvSpPr>
        <p:spPr>
          <a:xfrm>
            <a:off x="1078992" y="3803904"/>
            <a:ext cx="3831336" cy="1892808"/>
          </a:xfrm>
          <a:prstGeom prst="rect">
            <a:avLst/>
          </a:prstGeom>
          <a:noFill/>
          <a:ln/>
        </p:spPr>
        <p:txBody>
          <a:bodyPr wrap="square" lIns="0" tIns="0" rIns="0" bIns="0" rtlCol="0" anchor="ctr"/>
          <a:lstStyle/>
          <a:p>
            <a:pPr marL="0" indent="0" algn="l">
              <a:lnSpc>
                <a:spcPts val="2970"/>
              </a:lnSpc>
              <a:buNone/>
            </a:pPr>
            <a:r>
              <a:rPr lang="en-US" sz="2000" dirty="0">
                <a:solidFill>
                  <a:srgbClr val="202020"/>
                </a:solidFill>
                <a:latin typeface="思源黑体-思源黑体-Medium" pitchFamily="34" charset="0"/>
                <a:ea typeface="思源黑体-思源黑体-Medium" pitchFamily="34" charset="-122"/>
                <a:cs typeface="思源黑体-思源黑体-Medium" pitchFamily="34" charset="-120"/>
              </a:rPr>
              <a:t>The Smart Sorting project has the potential to significantly reduce food waste and improve the efficiency of food distribution systems.</a:t>
            </a:r>
            <a:endParaRPr lang="en-US" sz="2000" dirty="0"/>
          </a:p>
        </p:txBody>
      </p:sp>
      <p:sp>
        <p:nvSpPr>
          <p:cNvPr id="5" name="Text 1"/>
          <p:cNvSpPr/>
          <p:nvPr/>
        </p:nvSpPr>
        <p:spPr>
          <a:xfrm>
            <a:off x="5404104" y="3164304"/>
            <a:ext cx="3831336" cy="639600"/>
          </a:xfrm>
          <a:prstGeom prst="rect">
            <a:avLst/>
          </a:prstGeom>
          <a:noFill/>
          <a:ln/>
        </p:spPr>
        <p:txBody>
          <a:bodyPr wrap="square" lIns="0" tIns="0" rIns="0" bIns="0" rtlCol="0" anchor="ctr"/>
          <a:lstStyle/>
          <a:p>
            <a:pPr marL="0" indent="0" algn="l">
              <a:lnSpc>
                <a:spcPts val="2900"/>
              </a:lnSpc>
              <a:buNone/>
            </a:pPr>
            <a:r>
              <a:rPr lang="en-US" sz="2400" dirty="0">
                <a:solidFill>
                  <a:srgbClr val="202020"/>
                </a:solidFill>
                <a:latin typeface="阿里妈妈数黑体-AlimamaShuHeiTi-Bold" pitchFamily="34" charset="0"/>
                <a:ea typeface="阿里妈妈数黑体-AlimamaShuHeiTi-Bold" pitchFamily="34" charset="-122"/>
                <a:cs typeface="阿里妈妈数黑体-AlimamaShuHeiTi-Bold" pitchFamily="34" charset="-120"/>
              </a:rPr>
              <a:t>Advancements in Technology</a:t>
            </a:r>
            <a:endParaRPr lang="en-US" sz="2400" dirty="0"/>
          </a:p>
        </p:txBody>
      </p:sp>
      <p:sp>
        <p:nvSpPr>
          <p:cNvPr id="6" name="Text 2"/>
          <p:cNvSpPr/>
          <p:nvPr/>
        </p:nvSpPr>
        <p:spPr>
          <a:xfrm>
            <a:off x="1078992" y="3291840"/>
            <a:ext cx="3831336" cy="374904"/>
          </a:xfrm>
          <a:prstGeom prst="rect">
            <a:avLst/>
          </a:prstGeom>
          <a:noFill/>
          <a:ln/>
        </p:spPr>
        <p:txBody>
          <a:bodyPr wrap="none" lIns="0" tIns="0" rIns="0" bIns="0" rtlCol="0" anchor="ctr"/>
          <a:lstStyle/>
          <a:p>
            <a:pPr marL="0" indent="0" algn="l">
              <a:lnSpc>
                <a:spcPts val="2900"/>
              </a:lnSpc>
              <a:buNone/>
            </a:pPr>
            <a:r>
              <a:rPr lang="en-US" sz="2400" dirty="0">
                <a:solidFill>
                  <a:srgbClr val="202020"/>
                </a:solidFill>
                <a:latin typeface="阿里妈妈数黑体-AlimamaShuHeiTi-Bold" pitchFamily="34" charset="0"/>
                <a:ea typeface="阿里妈妈数黑体-AlimamaShuHeiTi-Bold" pitchFamily="34" charset="-122"/>
                <a:cs typeface="阿里妈妈数黑体-AlimamaShuHeiTi-Bold" pitchFamily="34" charset="-120"/>
              </a:rPr>
              <a:t>Impact on Food Waste</a:t>
            </a:r>
            <a:endParaRPr lang="en-US" sz="2400" dirty="0"/>
          </a:p>
        </p:txBody>
      </p:sp>
      <p:sp>
        <p:nvSpPr>
          <p:cNvPr id="7" name="Text 3"/>
          <p:cNvSpPr/>
          <p:nvPr/>
        </p:nvSpPr>
        <p:spPr>
          <a:xfrm>
            <a:off x="832104" y="215798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00170F"/>
                </a:solidFill>
                <a:latin typeface="阿里妈妈数黑体-AlimamaShuHeiTi-Bold" pitchFamily="34" charset="0"/>
                <a:ea typeface="阿里妈妈数黑体-AlimamaShuHeiTi-Bold" pitchFamily="34" charset="-122"/>
                <a:cs typeface="阿里妈妈数黑体-AlimamaShuHeiTi-Bold" pitchFamily="34" charset="-120"/>
              </a:rPr>
              <a:t>Conclusion</a:t>
            </a:r>
            <a:endParaRPr lang="en-US" sz="4640" dirty="0"/>
          </a:p>
        </p:txBody>
      </p:sp>
      <p:sp>
        <p:nvSpPr>
          <p:cNvPr id="8" name="Text 4"/>
          <p:cNvSpPr/>
          <p:nvPr/>
        </p:nvSpPr>
        <p:spPr>
          <a:xfrm>
            <a:off x="9729216" y="3291840"/>
            <a:ext cx="3831336" cy="374904"/>
          </a:xfrm>
          <a:prstGeom prst="rect">
            <a:avLst/>
          </a:prstGeom>
          <a:noFill/>
          <a:ln/>
        </p:spPr>
        <p:txBody>
          <a:bodyPr wrap="none" lIns="0" tIns="0" rIns="0" bIns="0" rtlCol="0" anchor="ctr"/>
          <a:lstStyle/>
          <a:p>
            <a:pPr marL="0" indent="0" algn="l">
              <a:lnSpc>
                <a:spcPts val="2900"/>
              </a:lnSpc>
              <a:buNone/>
            </a:pPr>
            <a:r>
              <a:rPr lang="en-US" sz="2400" dirty="0">
                <a:solidFill>
                  <a:srgbClr val="202020"/>
                </a:solidFill>
                <a:latin typeface="阿里妈妈数黑体-AlimamaShuHeiTi-Bold" pitchFamily="34" charset="0"/>
                <a:ea typeface="阿里妈妈数黑体-AlimamaShuHeiTi-Bold" pitchFamily="34" charset="-122"/>
                <a:cs typeface="阿里妈妈数黑体-AlimamaShuHeiTi-Bold" pitchFamily="34" charset="-120"/>
              </a:rPr>
              <a:t>Call to Action</a:t>
            </a:r>
            <a:endParaRPr lang="en-US" sz="2400" dirty="0"/>
          </a:p>
        </p:txBody>
      </p:sp>
      <p:sp>
        <p:nvSpPr>
          <p:cNvPr id="9" name="Text 5"/>
          <p:cNvSpPr/>
          <p:nvPr/>
        </p:nvSpPr>
        <p:spPr>
          <a:xfrm>
            <a:off x="5404104" y="3666744"/>
            <a:ext cx="3831336" cy="2020824"/>
          </a:xfrm>
          <a:prstGeom prst="rect">
            <a:avLst/>
          </a:prstGeom>
          <a:noFill/>
          <a:ln/>
        </p:spPr>
        <p:txBody>
          <a:bodyPr wrap="square" lIns="0" tIns="0" rIns="0" bIns="0" rtlCol="0" anchor="ctr"/>
          <a:lstStyle/>
          <a:p>
            <a:pPr marL="0" indent="0" algn="l">
              <a:lnSpc>
                <a:spcPts val="2970"/>
              </a:lnSpc>
              <a:buNone/>
            </a:pPr>
            <a:r>
              <a:rPr lang="en-US" sz="2000" dirty="0">
                <a:solidFill>
                  <a:srgbClr val="202020"/>
                </a:solidFill>
                <a:latin typeface="思源黑体-思源黑体-Medium" pitchFamily="34" charset="0"/>
                <a:ea typeface="思源黑体-思源黑体-Medium" pitchFamily="34" charset="-122"/>
                <a:cs typeface="思源黑体-思源黑体-Medium" pitchFamily="34" charset="-120"/>
              </a:rPr>
              <a:t>By applying transfer learning, we can leverage cutting-edge technology to solve pressing agricultural issues</a:t>
            </a:r>
            <a:r>
              <a:rPr lang="en-US" sz="1850" dirty="0">
                <a:solidFill>
                  <a:srgbClr val="202020"/>
                </a:solidFill>
                <a:latin typeface="思源黑体-思源黑体-Medium" pitchFamily="34" charset="0"/>
                <a:ea typeface="思源黑体-思源黑体-Medium" pitchFamily="34" charset="-122"/>
                <a:cs typeface="思源黑体-思源黑体-Medium" pitchFamily="34" charset="-120"/>
              </a:rPr>
              <a:t>.</a:t>
            </a:r>
            <a:endParaRPr lang="en-US" sz="1850" dirty="0"/>
          </a:p>
        </p:txBody>
      </p:sp>
      <p:sp>
        <p:nvSpPr>
          <p:cNvPr id="10" name="Text 6"/>
          <p:cNvSpPr/>
          <p:nvPr/>
        </p:nvSpPr>
        <p:spPr>
          <a:xfrm>
            <a:off x="9729216" y="3803904"/>
            <a:ext cx="3831336" cy="1892808"/>
          </a:xfrm>
          <a:prstGeom prst="rect">
            <a:avLst/>
          </a:prstGeom>
          <a:noFill/>
          <a:ln/>
        </p:spPr>
        <p:txBody>
          <a:bodyPr wrap="square" lIns="0" tIns="0" rIns="0" bIns="0" rtlCol="0" anchor="ctr"/>
          <a:lstStyle/>
          <a:p>
            <a:pPr marL="0" indent="0" algn="l">
              <a:lnSpc>
                <a:spcPts val="2970"/>
              </a:lnSpc>
              <a:buNone/>
            </a:pPr>
            <a:r>
              <a:rPr lang="en-US" sz="2000" dirty="0">
                <a:solidFill>
                  <a:srgbClr val="202020"/>
                </a:solidFill>
                <a:latin typeface="思源黑体-思源黑体-Medium" pitchFamily="34" charset="0"/>
                <a:ea typeface="思源黑体-思源黑体-Medium" pitchFamily="34" charset="-122"/>
                <a:cs typeface="思源黑体-思源黑体-Medium" pitchFamily="34" charset="-120"/>
              </a:rPr>
              <a:t>Collaboration with agricultural stakeholders is essential to refine the system and implement it effectively in real-world applications</a:t>
            </a:r>
            <a:r>
              <a:rPr lang="en-US" sz="1850" dirty="0">
                <a:solidFill>
                  <a:srgbClr val="202020"/>
                </a:solidFill>
                <a:latin typeface="思源黑体-思源黑体-Medium" pitchFamily="34" charset="0"/>
                <a:ea typeface="思源黑体-思源黑体-Medium" pitchFamily="34" charset="-122"/>
                <a:cs typeface="思源黑体-思源黑体-Medium" pitchFamily="34" charset="-120"/>
              </a:rPr>
              <a:t>.</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4000" b="-144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F902C6-5DDB-D2AC-ACE5-9A5CD2FA7C4E}"/>
              </a:ext>
            </a:extLst>
          </p:cNvPr>
          <p:cNvSpPr txBox="1"/>
          <p:nvPr/>
        </p:nvSpPr>
        <p:spPr>
          <a:xfrm>
            <a:off x="3657600" y="1160145"/>
            <a:ext cx="7315200" cy="3631763"/>
          </a:xfrm>
          <a:prstGeom prst="rect">
            <a:avLst/>
          </a:prstGeom>
          <a:noFill/>
        </p:spPr>
        <p:txBody>
          <a:bodyPr wrap="square">
            <a:spAutoFit/>
          </a:bodyPr>
          <a:lstStyle/>
          <a:p>
            <a:endParaRPr lang="en-IN" sz="11500" dirty="0"/>
          </a:p>
          <a:p>
            <a:r>
              <a:rPr lang="en-IN" sz="11500" dirty="0">
                <a:solidFill>
                  <a:schemeClr val="accent6">
                    <a:lumMod val="20000"/>
                    <a:lumOff val="80000"/>
                  </a:schemeClr>
                </a:solidFill>
              </a:rPr>
              <a:t>THANK YOU</a:t>
            </a:r>
          </a:p>
        </p:txBody>
      </p:sp>
      <p:pic>
        <p:nvPicPr>
          <p:cNvPr id="8" name="Picture 7">
            <a:extLst>
              <a:ext uri="{FF2B5EF4-FFF2-40B4-BE49-F238E27FC236}">
                <a16:creationId xmlns:a16="http://schemas.microsoft.com/office/drawing/2014/main" id="{D87C2272-D122-7A3A-75EC-9D77707A7CED}"/>
              </a:ext>
            </a:extLst>
          </p:cNvPr>
          <p:cNvPicPr>
            <a:picLocks noChangeAspect="1"/>
          </p:cNvPicPr>
          <p:nvPr/>
        </p:nvPicPr>
        <p:blipFill>
          <a:blip r:embed="rId3"/>
          <a:stretch>
            <a:fillRect/>
          </a:stretch>
        </p:blipFill>
        <p:spPr>
          <a:xfrm>
            <a:off x="0" y="0"/>
            <a:ext cx="14630400" cy="8229600"/>
          </a:xfrm>
          <a:prstGeom prst="rect">
            <a:avLst/>
          </a:prstGeom>
        </p:spPr>
      </p:pic>
      <p:sp>
        <p:nvSpPr>
          <p:cNvPr id="9" name="TextBox 8">
            <a:extLst>
              <a:ext uri="{FF2B5EF4-FFF2-40B4-BE49-F238E27FC236}">
                <a16:creationId xmlns:a16="http://schemas.microsoft.com/office/drawing/2014/main" id="{3BE19CDE-E2D5-CA0C-6004-0F2B6457E138}"/>
              </a:ext>
            </a:extLst>
          </p:cNvPr>
          <p:cNvSpPr txBox="1"/>
          <p:nvPr/>
        </p:nvSpPr>
        <p:spPr>
          <a:xfrm>
            <a:off x="3657600" y="2213810"/>
            <a:ext cx="7620000" cy="2215991"/>
          </a:xfrm>
          <a:prstGeom prst="rect">
            <a:avLst/>
          </a:prstGeom>
          <a:noFill/>
        </p:spPr>
        <p:txBody>
          <a:bodyPr wrap="square" rtlCol="0">
            <a:spAutoFit/>
          </a:bodyPr>
          <a:lstStyle/>
          <a:p>
            <a:r>
              <a:rPr lang="en-US" sz="13800" dirty="0">
                <a:solidFill>
                  <a:schemeClr val="bg1"/>
                </a:solidFill>
              </a:rPr>
              <a:t>Thank You</a:t>
            </a:r>
            <a:endParaRPr lang="en-IN" sz="13800" dirty="0">
              <a:solidFill>
                <a:schemeClr val="bg1"/>
              </a:solidFill>
            </a:endParaRPr>
          </a:p>
        </p:txBody>
      </p:sp>
    </p:spTree>
    <p:extLst>
      <p:ext uri="{BB962C8B-B14F-4D97-AF65-F5344CB8AC3E}">
        <p14:creationId xmlns:p14="http://schemas.microsoft.com/office/powerpoint/2010/main" val="27418595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539</Words>
  <Application>Microsoft Office PowerPoint</Application>
  <PresentationFormat>Custom</PresentationFormat>
  <Paragraphs>80</Paragraphs>
  <Slides>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思源黑体-思源黑体-Medium</vt:lpstr>
      <vt:lpstr>阿里妈妈数黑体-AlimamaShuHeiTi-Bold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jhavi046@outlook.com</cp:lastModifiedBy>
  <cp:revision>3</cp:revision>
  <dcterms:created xsi:type="dcterms:W3CDTF">2025-06-23T10:16:32Z</dcterms:created>
  <dcterms:modified xsi:type="dcterms:W3CDTF">2025-06-25T09:42:29Z</dcterms:modified>
</cp:coreProperties>
</file>